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342" r:id="rId3"/>
    <p:sldId id="3361" r:id="rId5"/>
    <p:sldId id="3348" r:id="rId6"/>
    <p:sldId id="3343" r:id="rId7"/>
    <p:sldId id="3353" r:id="rId8"/>
    <p:sldId id="3320" r:id="rId9"/>
    <p:sldId id="3363" r:id="rId10"/>
    <p:sldId id="3308" r:id="rId11"/>
    <p:sldId id="3364" r:id="rId12"/>
    <p:sldId id="3324" r:id="rId13"/>
    <p:sldId id="3365" r:id="rId14"/>
    <p:sldId id="3366" r:id="rId15"/>
    <p:sldId id="3367" r:id="rId16"/>
    <p:sldId id="3312" r:id="rId17"/>
    <p:sldId id="3315" r:id="rId18"/>
    <p:sldId id="3345" r:id="rId19"/>
  </p:sldIdLst>
  <p:sldSz cx="9144000" cy="5143500" type="screen16x9"/>
  <p:notesSz cx="6858000" cy="9144000"/>
  <p:custDataLst>
    <p:tags r:id="rId23"/>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DFA2757-1887-4E1E-8D63-CFD9636283FB}">
          <p14:sldIdLst>
            <p14:sldId id="3342"/>
            <p14:sldId id="3361"/>
            <p14:sldId id="3348"/>
            <p14:sldId id="3343"/>
            <p14:sldId id="3353"/>
            <p14:sldId id="3320"/>
            <p14:sldId id="3363"/>
            <p14:sldId id="3308"/>
            <p14:sldId id="3364"/>
            <p14:sldId id="3324"/>
            <p14:sldId id="3365"/>
            <p14:sldId id="3366"/>
            <p14:sldId id="3367"/>
            <p14:sldId id="3312"/>
            <p14:sldId id="3315"/>
            <p14:sldId id="3345"/>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CC"/>
    <a:srgbClr val="3265CC"/>
    <a:srgbClr val="8C0000"/>
    <a:srgbClr val="3164CC"/>
    <a:srgbClr val="4372C4"/>
    <a:srgbClr val="346DBE"/>
    <a:srgbClr val="A9A9A9"/>
    <a:srgbClr val="1123FF"/>
    <a:srgbClr val="FF0000"/>
    <a:srgbClr val="1838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98" autoAdjust="0"/>
    <p:restoredTop sz="88567" autoAdjust="0"/>
  </p:normalViewPr>
  <p:slideViewPr>
    <p:cSldViewPr snapToGrid="0" showGuides="1">
      <p:cViewPr>
        <p:scale>
          <a:sx n="100" d="100"/>
          <a:sy n="100" d="100"/>
        </p:scale>
        <p:origin x="2200" y="800"/>
      </p:cViewPr>
      <p:guideLst>
        <p:guide orient="horz" pos="1620"/>
        <p:guide pos="2880"/>
      </p:guideLst>
    </p:cSldViewPr>
  </p:slideViewPr>
  <p:outlineViewPr>
    <p:cViewPr>
      <p:scale>
        <a:sx n="33" d="100"/>
        <a:sy n="33" d="100"/>
      </p:scale>
      <p:origin x="0" y="0"/>
    </p:cViewPr>
  </p:outlin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gs" Target="tags/tag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059949-592D-4ED1-9EAC-D6ABCC70C13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14E1AB-1F0D-4695-B255-5CCE70F6FBB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14E1AB-1F0D-4695-B255-5CCE70F6FBB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14E1AB-1F0D-4695-B255-5CCE70F6FB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14E1AB-1F0D-4695-B255-5CCE70F6FB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14E1AB-1F0D-4695-B255-5CCE70F6FB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14E1AB-1F0D-4695-B255-5CCE70F6FB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14E1AB-1F0D-4695-B255-5CCE70F6FBB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14E1AB-1F0D-4695-B255-5CCE70F6FBB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14E1AB-1F0D-4695-B255-5CCE70F6FBB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14E1AB-1F0D-4695-B255-5CCE70F6FBB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14E1AB-1F0D-4695-B255-5CCE70F6FBB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14E1AB-1F0D-4695-B255-5CCE70F6FBB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14E1AB-1F0D-4695-B255-5CCE70F6FBB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14E1AB-1F0D-4695-B255-5CCE70F6FB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14E1AB-1F0D-4695-B255-5CCE70F6FB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14E1AB-1F0D-4695-B255-5CCE70F6FB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14E1AB-1F0D-4695-B255-5CCE70F6FB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792" y="274335"/>
            <a:ext cx="7886418" cy="993477"/>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792" y="1369418"/>
            <a:ext cx="7886418" cy="3263797"/>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792" y="4767561"/>
            <a:ext cx="2056835" cy="273206"/>
          </a:xfrm>
          <a:prstGeom prst="rect">
            <a:avLst/>
          </a:prstGeom>
        </p:spPr>
        <p:txBody>
          <a:bodyPr vert="horz" lIns="91440" tIns="45720" rIns="91440" bIns="45720" rtlCol="0" anchor="ctr"/>
          <a:lstStyle>
            <a:lvl1pPr algn="l">
              <a:defRPr sz="855">
                <a:solidFill>
                  <a:schemeClr val="tx1">
                    <a:tint val="75000"/>
                  </a:schemeClr>
                </a:solidFill>
              </a:defRPr>
            </a:lvl1pPr>
          </a:lstStyle>
          <a:p>
            <a:fld id="{43A93E93-166D-47F5-9EF1-ACEABE24AEEA}" type="datetimeFigureOut">
              <a:rPr lang="zh-CN" altLang="en-US" smtClean="0"/>
            </a:fld>
            <a:endParaRPr lang="zh-CN" altLang="en-US"/>
          </a:p>
        </p:txBody>
      </p:sp>
      <p:sp>
        <p:nvSpPr>
          <p:cNvPr id="5" name="页脚占位符 4"/>
          <p:cNvSpPr>
            <a:spLocks noGrp="1"/>
          </p:cNvSpPr>
          <p:nvPr>
            <p:ph type="ftr" sz="quarter" idx="3"/>
          </p:nvPr>
        </p:nvSpPr>
        <p:spPr>
          <a:xfrm>
            <a:off x="3028810" y="4767561"/>
            <a:ext cx="3086382" cy="273206"/>
          </a:xfrm>
          <a:prstGeom prst="rect">
            <a:avLst/>
          </a:prstGeom>
        </p:spPr>
        <p:txBody>
          <a:bodyPr vert="horz" lIns="91440" tIns="45720" rIns="91440" bIns="45720" rtlCol="0" anchor="ctr"/>
          <a:lstStyle>
            <a:lvl1pPr algn="ctr">
              <a:defRPr sz="855">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8375" y="4767561"/>
            <a:ext cx="2056835" cy="273206"/>
          </a:xfrm>
          <a:prstGeom prst="rect">
            <a:avLst/>
          </a:prstGeom>
        </p:spPr>
        <p:txBody>
          <a:bodyPr vert="horz" lIns="91440" tIns="45720" rIns="91440" bIns="45720" rtlCol="0" anchor="ctr"/>
          <a:lstStyle>
            <a:lvl1pPr algn="r">
              <a:defRPr sz="855">
                <a:solidFill>
                  <a:schemeClr val="tx1">
                    <a:tint val="75000"/>
                  </a:schemeClr>
                </a:solidFill>
              </a:defRPr>
            </a:lvl1pPr>
          </a:lstStyle>
          <a:p>
            <a:fld id="{118D5ACA-62CA-46DB-AD6B-12EDD6D51A2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650240" rtl="0" eaLnBrk="1" latinLnBrk="0" hangingPunct="1">
        <a:lnSpc>
          <a:spcPct val="90000"/>
        </a:lnSpc>
        <a:spcBef>
          <a:spcPct val="0"/>
        </a:spcBef>
        <a:buNone/>
        <a:defRPr sz="313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0"/>
        </a:spcBef>
        <a:buFont typeface="Arial" panose="020B0604020202020204" pitchFamily="34" charset="0"/>
        <a:buChar char="•"/>
        <a:defRPr sz="199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5"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2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8pPr>
      <a:lvl9pPr marL="276352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9pPr>
    </p:bodyStyle>
    <p:otherStyle>
      <a:defPPr>
        <a:defRPr lang="zh-CN"/>
      </a:defPPr>
      <a:lvl1pPr marL="0" algn="l" defTabSz="650240" rtl="0" eaLnBrk="1" latinLnBrk="0" hangingPunct="1">
        <a:defRPr sz="1280" kern="1200">
          <a:solidFill>
            <a:schemeClr val="tx1"/>
          </a:solidFill>
          <a:latin typeface="+mn-lt"/>
          <a:ea typeface="+mn-ea"/>
          <a:cs typeface="+mn-cs"/>
        </a:defRPr>
      </a:lvl1pPr>
      <a:lvl2pPr marL="325120" algn="l" defTabSz="650240" rtl="0" eaLnBrk="1" latinLnBrk="0" hangingPunct="1">
        <a:defRPr sz="1280" kern="1200">
          <a:solidFill>
            <a:schemeClr val="tx1"/>
          </a:solidFill>
          <a:latin typeface="+mn-lt"/>
          <a:ea typeface="+mn-ea"/>
          <a:cs typeface="+mn-cs"/>
        </a:defRPr>
      </a:lvl2pPr>
      <a:lvl3pPr marL="650240" algn="l" defTabSz="650240" rtl="0" eaLnBrk="1" latinLnBrk="0" hangingPunct="1">
        <a:defRPr sz="1280" kern="1200">
          <a:solidFill>
            <a:schemeClr val="tx1"/>
          </a:solidFill>
          <a:latin typeface="+mn-lt"/>
          <a:ea typeface="+mn-ea"/>
          <a:cs typeface="+mn-cs"/>
        </a:defRPr>
      </a:lvl3pPr>
      <a:lvl4pPr marL="975360" algn="l" defTabSz="650240" rtl="0" eaLnBrk="1" latinLnBrk="0" hangingPunct="1">
        <a:defRPr sz="1280" kern="1200">
          <a:solidFill>
            <a:schemeClr val="tx1"/>
          </a:solidFill>
          <a:latin typeface="+mn-lt"/>
          <a:ea typeface="+mn-ea"/>
          <a:cs typeface="+mn-cs"/>
        </a:defRPr>
      </a:lvl4pPr>
      <a:lvl5pPr marL="1300480" algn="l" defTabSz="650240" rtl="0" eaLnBrk="1" latinLnBrk="0" hangingPunct="1">
        <a:defRPr sz="1280" kern="1200">
          <a:solidFill>
            <a:schemeClr val="tx1"/>
          </a:solidFill>
          <a:latin typeface="+mn-lt"/>
          <a:ea typeface="+mn-ea"/>
          <a:cs typeface="+mn-cs"/>
        </a:defRPr>
      </a:lvl5pPr>
      <a:lvl6pPr marL="1625600" algn="l" defTabSz="650240" rtl="0" eaLnBrk="1" latinLnBrk="0" hangingPunct="1">
        <a:defRPr sz="1280" kern="1200">
          <a:solidFill>
            <a:schemeClr val="tx1"/>
          </a:solidFill>
          <a:latin typeface="+mn-lt"/>
          <a:ea typeface="+mn-ea"/>
          <a:cs typeface="+mn-cs"/>
        </a:defRPr>
      </a:lvl6pPr>
      <a:lvl7pPr marL="1950720" algn="l" defTabSz="650240" rtl="0" eaLnBrk="1" latinLnBrk="0" hangingPunct="1">
        <a:defRPr sz="1280" kern="1200">
          <a:solidFill>
            <a:schemeClr val="tx1"/>
          </a:solidFill>
          <a:latin typeface="+mn-lt"/>
          <a:ea typeface="+mn-ea"/>
          <a:cs typeface="+mn-cs"/>
        </a:defRPr>
      </a:lvl7pPr>
      <a:lvl8pPr marL="2275840" algn="l" defTabSz="650240" rtl="0" eaLnBrk="1" latinLnBrk="0" hangingPunct="1">
        <a:defRPr sz="1280" kern="1200">
          <a:solidFill>
            <a:schemeClr val="tx1"/>
          </a:solidFill>
          <a:latin typeface="+mn-lt"/>
          <a:ea typeface="+mn-ea"/>
          <a:cs typeface="+mn-cs"/>
        </a:defRPr>
      </a:lvl8pPr>
      <a:lvl9pPr marL="2600960" algn="l" defTabSz="650240" rtl="0" eaLnBrk="1" latinLnBrk="0" hangingPunct="1">
        <a:defRPr sz="12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image" Target="../media/image22.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1771"/>
            <a:ext cx="9144000" cy="620486"/>
            <a:chOff x="0" y="670386"/>
            <a:chExt cx="9144000" cy="620486"/>
          </a:xfrm>
        </p:grpSpPr>
        <p:grpSp>
          <p:nvGrpSpPr>
            <p:cNvPr id="23" name="组合 22"/>
            <p:cNvGrpSpPr/>
            <p:nvPr/>
          </p:nvGrpSpPr>
          <p:grpSpPr>
            <a:xfrm>
              <a:off x="0" y="670386"/>
              <a:ext cx="9144000" cy="620486"/>
              <a:chOff x="0" y="986971"/>
              <a:chExt cx="12192000" cy="827315"/>
            </a:xfrm>
          </p:grpSpPr>
          <p:sp>
            <p:nvSpPr>
              <p:cNvPr id="26" name="矩形 25"/>
              <p:cNvSpPr/>
              <p:nvPr/>
            </p:nvSpPr>
            <p:spPr>
              <a:xfrm>
                <a:off x="0" y="986972"/>
                <a:ext cx="12192000" cy="827314"/>
              </a:xfrm>
              <a:prstGeom prst="rect">
                <a:avLst/>
              </a:prstGeom>
              <a:solidFill>
                <a:srgbClr val="183881"/>
              </a:solidFill>
              <a:ln w="12700" cap="flat" cmpd="sng" algn="ctr">
                <a:solidFill>
                  <a:srgbClr val="4472C4">
                    <a:shade val="50000"/>
                  </a:srgbClr>
                </a:solid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27" name="矩形 26"/>
              <p:cNvSpPr/>
              <p:nvPr/>
            </p:nvSpPr>
            <p:spPr>
              <a:xfrm>
                <a:off x="478971" y="986971"/>
                <a:ext cx="87086" cy="667657"/>
              </a:xfrm>
              <a:prstGeom prst="rect">
                <a:avLst/>
              </a:prstGeom>
              <a:gradFill flip="none" rotWithShape="1">
                <a:gsLst>
                  <a:gs pos="0">
                    <a:srgbClr val="183881"/>
                  </a:gs>
                  <a:gs pos="82000">
                    <a:srgbClr val="4472C4">
                      <a:lumMod val="45000"/>
                      <a:lumOff val="55000"/>
                    </a:srgbClr>
                  </a:gs>
                  <a:gs pos="83000">
                    <a:srgbClr val="4472C4">
                      <a:lumMod val="45000"/>
                      <a:lumOff val="55000"/>
                    </a:srgbClr>
                  </a:gs>
                  <a:gs pos="100000">
                    <a:srgbClr val="4472C4">
                      <a:lumMod val="30000"/>
                      <a:lumOff val="70000"/>
                    </a:srgbClr>
                  </a:gs>
                </a:gsLst>
                <a:lin ang="54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grpSp>
        <p:sp>
          <p:nvSpPr>
            <p:cNvPr id="2" name="文本框 1"/>
            <p:cNvSpPr txBox="1"/>
            <p:nvPr/>
          </p:nvSpPr>
          <p:spPr>
            <a:xfrm>
              <a:off x="475343" y="759554"/>
              <a:ext cx="6778487" cy="461665"/>
            </a:xfrm>
            <a:prstGeom prst="rect">
              <a:avLst/>
            </a:prstGeom>
            <a:noFill/>
          </p:spPr>
          <p:txBody>
            <a:bodyPr wrap="square" rtlCol="0">
              <a:spAutoFit/>
            </a:bodyPr>
            <a:lstStyle/>
            <a:p>
              <a:r>
                <a:rPr kumimoji="1" lang="zh-CN" altLang="en-US" sz="2400" dirty="0">
                  <a:solidFill>
                    <a:schemeClr val="bg1"/>
                  </a:solidFill>
                  <a:latin typeface="黑体" panose="02010609060101010101" pitchFamily="49" charset="-122"/>
                  <a:ea typeface="黑体" panose="02010609060101010101" pitchFamily="49" charset="-122"/>
                </a:rPr>
                <a:t>博士论文开题报告</a:t>
              </a:r>
              <a:endParaRPr kumimoji="1" lang="zh-CN" altLang="en-US" sz="2400" dirty="0">
                <a:solidFill>
                  <a:schemeClr val="bg1"/>
                </a:solidFill>
                <a:latin typeface="黑体" panose="02010609060101010101" pitchFamily="49" charset="-122"/>
                <a:ea typeface="黑体" panose="02010609060101010101" pitchFamily="49" charset="-122"/>
              </a:endParaRPr>
            </a:p>
          </p:txBody>
        </p:sp>
      </p:grpSp>
      <p:pic>
        <p:nvPicPr>
          <p:cNvPr id="20" name="图片 19"/>
          <p:cNvPicPr>
            <a:picLocks noChangeAspect="1"/>
          </p:cNvPicPr>
          <p:nvPr/>
        </p:nvPicPr>
        <p:blipFill>
          <a:blip r:embed="rId1"/>
          <a:stretch>
            <a:fillRect/>
          </a:stretch>
        </p:blipFill>
        <p:spPr>
          <a:xfrm>
            <a:off x="7367964" y="4325162"/>
            <a:ext cx="776972" cy="776972"/>
          </a:xfrm>
          <a:prstGeom prst="rect">
            <a:avLst/>
          </a:prstGeom>
        </p:spPr>
      </p:pic>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5222" y="4359949"/>
            <a:ext cx="742185" cy="742185"/>
          </a:xfrm>
          <a:prstGeom prst="rect">
            <a:avLst/>
          </a:prstGeom>
        </p:spPr>
      </p:pic>
      <p:pic>
        <p:nvPicPr>
          <p:cNvPr id="29" name="图片 28" descr="Logo"/>
          <p:cNvPicPr/>
          <p:nvPr/>
        </p:nvPicPr>
        <p:blipFill>
          <a:blip r:embed="rId3"/>
          <a:stretch>
            <a:fillRect/>
          </a:stretch>
        </p:blipFill>
        <p:spPr>
          <a:xfrm>
            <a:off x="8275493" y="4305568"/>
            <a:ext cx="776972" cy="796566"/>
          </a:xfrm>
          <a:prstGeom prst="rect">
            <a:avLst/>
          </a:prstGeom>
          <a:noFill/>
          <a:ln>
            <a:noFill/>
          </a:ln>
        </p:spPr>
      </p:pic>
      <p:sp>
        <p:nvSpPr>
          <p:cNvPr id="14" name="文本框 13"/>
          <p:cNvSpPr txBox="1"/>
          <p:nvPr/>
        </p:nvSpPr>
        <p:spPr>
          <a:xfrm>
            <a:off x="3383110" y="3144151"/>
            <a:ext cx="2236304" cy="398780"/>
          </a:xfrm>
          <a:prstGeom prst="rect">
            <a:avLst/>
          </a:prstGeom>
          <a:noFill/>
        </p:spPr>
        <p:txBody>
          <a:bodyPr wrap="square" rtlCol="0">
            <a:spAutoFit/>
          </a:bodyPr>
          <a:lstStyle/>
          <a:p>
            <a:r>
              <a:rPr kumimoji="1" lang="zh-CN" altLang="en-US" sz="2000" dirty="0">
                <a:latin typeface="黑体" panose="02010609060101010101" pitchFamily="49" charset="-122"/>
                <a:ea typeface="黑体" panose="02010609060101010101" pitchFamily="49" charset="-122"/>
              </a:rPr>
              <a:t>答辩人： </a:t>
            </a:r>
            <a:endParaRPr kumimoji="1" lang="zh-CN" altLang="en-US" sz="2000" dirty="0">
              <a:latin typeface="黑体" panose="02010609060101010101" pitchFamily="49" charset="-122"/>
              <a:ea typeface="黑体" panose="02010609060101010101" pitchFamily="49" charset="-122"/>
            </a:endParaRPr>
          </a:p>
        </p:txBody>
      </p:sp>
      <p:sp>
        <p:nvSpPr>
          <p:cNvPr id="15" name="文本框 14"/>
          <p:cNvSpPr txBox="1"/>
          <p:nvPr/>
        </p:nvSpPr>
        <p:spPr>
          <a:xfrm>
            <a:off x="1294059" y="1528244"/>
            <a:ext cx="6414407" cy="1200329"/>
          </a:xfrm>
          <a:prstGeom prst="rect">
            <a:avLst/>
          </a:prstGeom>
          <a:noFill/>
        </p:spPr>
        <p:txBody>
          <a:bodyPr wrap="square" rtlCol="0">
            <a:spAutoFit/>
          </a:bodyPr>
          <a:lstStyle/>
          <a:p>
            <a:pPr algn="ctr"/>
            <a:r>
              <a:rPr kumimoji="1" lang="zh-CN" altLang="en-US" sz="3600" b="1" dirty="0">
                <a:solidFill>
                  <a:srgbClr val="C00000"/>
                </a:solidFill>
                <a:latin typeface="HEITI SC MEDIUM"/>
                <a:ea typeface="黑体" panose="02010609060101010101" pitchFamily="49" charset="-122"/>
              </a:rPr>
              <a:t>社交网络假消息认知机理及</a:t>
            </a:r>
            <a:endParaRPr kumimoji="1" lang="en-US" altLang="zh-CN" sz="3600" b="1" dirty="0">
              <a:solidFill>
                <a:srgbClr val="C00000"/>
              </a:solidFill>
              <a:latin typeface="HEITI SC MEDIUM"/>
              <a:ea typeface="HEITI SC MEDIUM"/>
            </a:endParaRPr>
          </a:p>
          <a:p>
            <a:pPr algn="ctr"/>
            <a:r>
              <a:rPr kumimoji="1" lang="zh-CN" altLang="en-US" sz="3600" b="1" dirty="0">
                <a:solidFill>
                  <a:srgbClr val="C00000"/>
                </a:solidFill>
                <a:latin typeface="HEITI SC MEDIUM"/>
                <a:ea typeface="黑体" panose="02010609060101010101" pitchFamily="49" charset="-122"/>
              </a:rPr>
              <a:t>知识迁移检测方法研究</a:t>
            </a:r>
            <a:endParaRPr kumimoji="1" lang="zh-CN" altLang="en-US" sz="3600" b="1" dirty="0">
              <a:solidFill>
                <a:srgbClr val="C00000"/>
              </a:solidFill>
              <a:latin typeface="HEITI SC MEDIUM"/>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advTm="8684"/>
    </mc:Choice>
    <mc:Fallback>
      <p:transition advTm="868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51854" y="1373679"/>
            <a:ext cx="8440292" cy="3254831"/>
          </a:xfrm>
          <a:prstGeom prst="rect">
            <a:avLst/>
          </a:prstGeom>
        </p:spPr>
      </p:pic>
      <p:grpSp>
        <p:nvGrpSpPr>
          <p:cNvPr id="34" name="组合 33"/>
          <p:cNvGrpSpPr/>
          <p:nvPr/>
        </p:nvGrpSpPr>
        <p:grpSpPr>
          <a:xfrm>
            <a:off x="0" y="1"/>
            <a:ext cx="9144000" cy="620486"/>
            <a:chOff x="0" y="986971"/>
            <a:chExt cx="12192000" cy="827315"/>
          </a:xfrm>
        </p:grpSpPr>
        <p:sp>
          <p:nvSpPr>
            <p:cNvPr id="35" name="矩形 34"/>
            <p:cNvSpPr/>
            <p:nvPr/>
          </p:nvSpPr>
          <p:spPr>
            <a:xfrm>
              <a:off x="0" y="986972"/>
              <a:ext cx="12192000" cy="827314"/>
            </a:xfrm>
            <a:prstGeom prst="rect">
              <a:avLst/>
            </a:prstGeom>
            <a:solidFill>
              <a:srgbClr val="183881"/>
            </a:solidFill>
            <a:ln w="12700" cap="flat" cmpd="sng" algn="ctr">
              <a:solidFill>
                <a:srgbClr val="4472C4">
                  <a:shade val="50000"/>
                </a:srgbClr>
              </a:solid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37" name="矩形 36"/>
            <p:cNvSpPr/>
            <p:nvPr/>
          </p:nvSpPr>
          <p:spPr>
            <a:xfrm>
              <a:off x="478971" y="986971"/>
              <a:ext cx="87086" cy="667657"/>
            </a:xfrm>
            <a:prstGeom prst="rect">
              <a:avLst/>
            </a:prstGeom>
            <a:gradFill flip="none" rotWithShape="1">
              <a:gsLst>
                <a:gs pos="0">
                  <a:srgbClr val="183881"/>
                </a:gs>
                <a:gs pos="82000">
                  <a:srgbClr val="4472C4">
                    <a:lumMod val="45000"/>
                    <a:lumOff val="55000"/>
                  </a:srgbClr>
                </a:gs>
                <a:gs pos="83000">
                  <a:srgbClr val="4472C4">
                    <a:lumMod val="45000"/>
                    <a:lumOff val="55000"/>
                  </a:srgbClr>
                </a:gs>
                <a:gs pos="100000">
                  <a:srgbClr val="4472C4">
                    <a:lumMod val="30000"/>
                    <a:lumOff val="70000"/>
                  </a:srgbClr>
                </a:gs>
              </a:gsLst>
              <a:lin ang="54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41" name="文本框 40"/>
            <p:cNvSpPr txBox="1"/>
            <p:nvPr/>
          </p:nvSpPr>
          <p:spPr>
            <a:xfrm>
              <a:off x="754741" y="1069852"/>
              <a:ext cx="9869715" cy="615554"/>
            </a:xfrm>
            <a:prstGeom prst="rect">
              <a:avLst/>
            </a:prstGeom>
            <a:noFill/>
          </p:spPr>
          <p:txBody>
            <a:bodyPr wrap="square" rtlCol="0">
              <a:spAutoFit/>
            </a:bodyPr>
            <a:lstStyle/>
            <a:p>
              <a:pPr>
                <a:defRPr/>
              </a:pPr>
              <a:r>
                <a:rPr lang="zh-CN" altLang="en-US" sz="2400" b="1" dirty="0">
                  <a:solidFill>
                    <a:prstClr val="white"/>
                  </a:solidFill>
                  <a:latin typeface="华文楷体" panose="02010600040101010101" pitchFamily="2" charset="-122"/>
                  <a:ea typeface="华文楷体" panose="02010600040101010101" pitchFamily="2" charset="-122"/>
                </a:rPr>
                <a:t>研究内容</a:t>
              </a:r>
              <a:r>
                <a:rPr lang="en-US" altLang="zh-CN" sz="2400" dirty="0">
                  <a:solidFill>
                    <a:prstClr val="white"/>
                  </a:solidFill>
                  <a:latin typeface="Times New Roman" panose="02020603050405020304" charset="0"/>
                  <a:ea typeface="华文楷体" panose="02010600040101010101" pitchFamily="2" charset="-122"/>
                  <a:cs typeface="Times New Roman" panose="02020603050405020304" charset="0"/>
                </a:rPr>
                <a:t>3</a:t>
              </a:r>
              <a:r>
                <a:rPr lang="zh-CN" altLang="en-US" sz="2400" dirty="0">
                  <a:solidFill>
                    <a:prstClr val="white"/>
                  </a:solidFill>
                  <a:latin typeface="Times New Roman" panose="02020603050405020304" charset="0"/>
                  <a:ea typeface="华文楷体" panose="02010600040101010101" pitchFamily="2" charset="-122"/>
                  <a:cs typeface="Times New Roman" panose="02020603050405020304" charset="0"/>
                </a:rPr>
                <a:t>：基于证据嵌入的事件知识迁移检测方法</a:t>
              </a:r>
              <a:endParaRPr lang="en-US" altLang="zh-CN" sz="2400" dirty="0">
                <a:solidFill>
                  <a:prstClr val="white"/>
                </a:solidFill>
                <a:latin typeface="Times New Roman" panose="02020603050405020304" charset="0"/>
                <a:ea typeface="华文楷体" panose="02010600040101010101" pitchFamily="2" charset="-122"/>
                <a:cs typeface="Times New Roman" panose="02020603050405020304" charset="0"/>
              </a:endParaRPr>
            </a:p>
          </p:txBody>
        </p:sp>
      </p:grpSp>
      <p:grpSp>
        <p:nvGrpSpPr>
          <p:cNvPr id="2" name="组合 1"/>
          <p:cNvGrpSpPr/>
          <p:nvPr/>
        </p:nvGrpSpPr>
        <p:grpSpPr>
          <a:xfrm>
            <a:off x="359228" y="813984"/>
            <a:ext cx="8432918" cy="584775"/>
            <a:chOff x="424542" y="976135"/>
            <a:chExt cx="8432918" cy="584775"/>
          </a:xfrm>
        </p:grpSpPr>
        <p:sp>
          <p:nvSpPr>
            <p:cNvPr id="21" name="文本框 20"/>
            <p:cNvSpPr txBox="1"/>
            <p:nvPr/>
          </p:nvSpPr>
          <p:spPr>
            <a:xfrm>
              <a:off x="642258" y="976135"/>
              <a:ext cx="8215202" cy="584775"/>
            </a:xfrm>
            <a:prstGeom prst="rect">
              <a:avLst/>
            </a:prstGeom>
            <a:noFill/>
          </p:spPr>
          <p:txBody>
            <a:bodyPr wrap="square" rtlCol="0">
              <a:spAutoFit/>
            </a:bodyPr>
            <a:lstStyle/>
            <a:p>
              <a:pPr algn="just">
                <a:buClr>
                  <a:srgbClr val="0070C0"/>
                </a:buClr>
              </a:pPr>
              <a:r>
                <a:rPr kumimoji="1" lang="zh-CN" altLang="en-US" sz="1600" b="1" dirty="0">
                  <a:latin typeface="华文楷体" panose="02010600040101010101" pitchFamily="2" charset="-122"/>
                  <a:ea typeface="华文楷体" panose="02010600040101010101" pitchFamily="2" charset="-122"/>
                </a:rPr>
                <a:t>利用帖子与社会交互数据挖掘消息传播过程中激发的</a:t>
              </a:r>
              <a:r>
                <a:rPr kumimoji="1" lang="zh-CN" altLang="en-US" sz="1600" b="1" dirty="0">
                  <a:solidFill>
                    <a:srgbClr val="C00000"/>
                  </a:solidFill>
                  <a:latin typeface="华文楷体" panose="02010600040101010101" pitchFamily="2" charset="-122"/>
                  <a:ea typeface="华文楷体" panose="02010600040101010101" pitchFamily="2" charset="-122"/>
                </a:rPr>
                <a:t>群体智慧</a:t>
              </a:r>
              <a:r>
                <a:rPr kumimoji="1" lang="zh-CN" altLang="en-US" sz="1600" b="1" dirty="0">
                  <a:latin typeface="华文楷体" panose="02010600040101010101" pitchFamily="2" charset="-122"/>
                  <a:ea typeface="华文楷体" panose="02010600040101010101" pitchFamily="2" charset="-122"/>
                </a:rPr>
                <a:t>，研究基于</a:t>
              </a:r>
              <a:r>
                <a:rPr kumimoji="1" lang="zh-CN" altLang="en-US" sz="1600" b="1" dirty="0">
                  <a:solidFill>
                    <a:srgbClr val="C00000"/>
                  </a:solidFill>
                  <a:latin typeface="华文楷体" panose="02010600040101010101" pitchFamily="2" charset="-122"/>
                  <a:ea typeface="华文楷体" panose="02010600040101010101" pitchFamily="2" charset="-122"/>
                </a:rPr>
                <a:t>证据嵌入</a:t>
              </a:r>
              <a:r>
                <a:rPr kumimoji="1" lang="zh-CN" altLang="en-US" sz="1600" b="1" dirty="0">
                  <a:latin typeface="华文楷体" panose="02010600040101010101" pitchFamily="2" charset="-122"/>
                  <a:ea typeface="华文楷体" panose="02010600040101010101" pitchFamily="2" charset="-122"/>
                </a:rPr>
                <a:t>的事件知识迁移检测方法，萃取用户评论中的事实依据以推理消息内容本身的合理性：</a:t>
              </a:r>
              <a:endParaRPr kumimoji="1" lang="zh-CN" altLang="en-US" sz="1600" b="1" dirty="0">
                <a:latin typeface="华文楷体" panose="02010600040101010101" pitchFamily="2" charset="-122"/>
                <a:ea typeface="华文楷体" panose="02010600040101010101" pitchFamily="2" charset="-122"/>
              </a:endParaRPr>
            </a:p>
          </p:txBody>
        </p:sp>
        <p:sp>
          <p:nvSpPr>
            <p:cNvPr id="22" name="Shape 558"/>
            <p:cNvSpPr/>
            <p:nvPr/>
          </p:nvSpPr>
          <p:spPr>
            <a:xfrm>
              <a:off x="424542" y="1078225"/>
              <a:ext cx="184453" cy="162018"/>
            </a:xfrm>
            <a:prstGeom prst="rect">
              <a:avLst/>
            </a:prstGeom>
            <a:solidFill>
              <a:srgbClr val="005DA2"/>
            </a:solidFill>
            <a:ln w="12700" cap="flat">
              <a:noFill/>
              <a:miter lim="400000"/>
            </a:ln>
            <a:effectLst/>
          </p:spPr>
          <p:txBody>
            <a:bodyPr wrap="square" lIns="28575" tIns="28575" rIns="28575" bIns="28575" numCol="1" anchor="ctr">
              <a:noAutofit/>
            </a:bodyPr>
            <a:lstStyle/>
            <a:p>
              <a:pPr>
                <a:spcBef>
                  <a:spcPts val="2530"/>
                </a:spcBef>
                <a:defRPr sz="2500">
                  <a:latin typeface="Aller Light"/>
                  <a:ea typeface="Aller Light"/>
                  <a:cs typeface="Aller Light"/>
                  <a:sym typeface="Aller Light"/>
                </a:defRPr>
              </a:pPr>
              <a:endParaRPr sz="1875" dirty="0">
                <a:cs typeface="+mn-ea"/>
                <a:sym typeface="+mn-lt"/>
              </a:endParaRPr>
            </a:p>
          </p:txBody>
        </p:sp>
      </p:grpSp>
      <p:sp>
        <p:nvSpPr>
          <p:cNvPr id="27" name="Rectangle 13"/>
          <p:cNvSpPr/>
          <p:nvPr/>
        </p:nvSpPr>
        <p:spPr>
          <a:xfrm>
            <a:off x="0" y="4759377"/>
            <a:ext cx="9144000" cy="392415"/>
          </a:xfrm>
          <a:prstGeom prst="rect">
            <a:avLst/>
          </a:prstGeom>
          <a:solidFill>
            <a:srgbClr val="8EC0E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C00000"/>
                </a:solidFill>
                <a:latin typeface="华文楷体" panose="02010600040101010101" pitchFamily="2" charset="-122"/>
                <a:ea typeface="华文楷体" panose="02010600040101010101" pitchFamily="2" charset="-122"/>
                <a:cs typeface="Times New Roman" panose="02020603050405020304" charset="0"/>
              </a:rPr>
              <a:t>事理知识</a:t>
            </a:r>
            <a:r>
              <a:rPr lang="zh-CN" altLang="en-US" sz="1800" b="1" dirty="0">
                <a:solidFill>
                  <a:schemeClr val="tx1"/>
                </a:solidFill>
                <a:latin typeface="华文楷体" panose="02010600040101010101" pitchFamily="2" charset="-122"/>
                <a:ea typeface="华文楷体" panose="02010600040101010101" pitchFamily="2" charset="-122"/>
                <a:cs typeface="Times New Roman" panose="02020603050405020304" charset="0"/>
              </a:rPr>
              <a:t>和相关帖子中的</a:t>
            </a:r>
            <a:r>
              <a:rPr lang="zh-CN" altLang="en-US" sz="1800" b="1" dirty="0">
                <a:solidFill>
                  <a:srgbClr val="C00000"/>
                </a:solidFill>
                <a:latin typeface="华文楷体" panose="02010600040101010101" pitchFamily="2" charset="-122"/>
                <a:ea typeface="华文楷体" panose="02010600040101010101" pitchFamily="2" charset="-122"/>
                <a:cs typeface="Times New Roman" panose="02020603050405020304" charset="0"/>
              </a:rPr>
              <a:t>事实证据</a:t>
            </a:r>
            <a:r>
              <a:rPr lang="zh-CN" altLang="en-US" sz="1800" b="1" dirty="0">
                <a:solidFill>
                  <a:schemeClr val="tx1"/>
                </a:solidFill>
                <a:latin typeface="华文楷体" panose="02010600040101010101" pitchFamily="2" charset="-122"/>
                <a:ea typeface="华文楷体" panose="02010600040101010101" pitchFamily="2" charset="-122"/>
                <a:cs typeface="Times New Roman" panose="02020603050405020304" charset="0"/>
              </a:rPr>
              <a:t>为检测假消息提供指导</a:t>
            </a:r>
            <a:endParaRPr lang="en-US" sz="1800" b="1" dirty="0">
              <a:solidFill>
                <a:schemeClr val="tx1"/>
              </a:solidFill>
              <a:latin typeface="华文楷体" panose="02010600040101010101" pitchFamily="2" charset="-122"/>
              <a:ea typeface="华文楷体" panose="02010600040101010101" pitchFamily="2"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0" advTm="66797"/>
    </mc:Choice>
    <mc:Fallback>
      <p:transition advTm="6679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928403" y="1524339"/>
            <a:ext cx="2687628" cy="1583257"/>
          </a:xfrm>
          <a:prstGeom prst="rect">
            <a:avLst/>
          </a:prstGeom>
        </p:spPr>
      </p:pic>
      <p:pic>
        <p:nvPicPr>
          <p:cNvPr id="2" name="图片 1"/>
          <p:cNvPicPr>
            <a:picLocks noChangeAspect="1"/>
          </p:cNvPicPr>
          <p:nvPr/>
        </p:nvPicPr>
        <p:blipFill>
          <a:blip r:embed="rId2"/>
          <a:stretch>
            <a:fillRect/>
          </a:stretch>
        </p:blipFill>
        <p:spPr>
          <a:xfrm>
            <a:off x="1149021" y="3094969"/>
            <a:ext cx="7428923" cy="1821141"/>
          </a:xfrm>
          <a:prstGeom prst="rect">
            <a:avLst/>
          </a:prstGeom>
        </p:spPr>
      </p:pic>
      <p:grpSp>
        <p:nvGrpSpPr>
          <p:cNvPr id="34" name="组合 33"/>
          <p:cNvGrpSpPr/>
          <p:nvPr/>
        </p:nvGrpSpPr>
        <p:grpSpPr>
          <a:xfrm>
            <a:off x="0" y="1"/>
            <a:ext cx="9144000" cy="620486"/>
            <a:chOff x="0" y="986971"/>
            <a:chExt cx="12192000" cy="827315"/>
          </a:xfrm>
        </p:grpSpPr>
        <p:sp>
          <p:nvSpPr>
            <p:cNvPr id="35" name="矩形 34"/>
            <p:cNvSpPr/>
            <p:nvPr/>
          </p:nvSpPr>
          <p:spPr>
            <a:xfrm>
              <a:off x="0" y="986972"/>
              <a:ext cx="12192000" cy="827314"/>
            </a:xfrm>
            <a:prstGeom prst="rect">
              <a:avLst/>
            </a:prstGeom>
            <a:solidFill>
              <a:srgbClr val="183881"/>
            </a:solidFill>
            <a:ln w="12700" cap="flat" cmpd="sng" algn="ctr">
              <a:solidFill>
                <a:srgbClr val="4472C4">
                  <a:shade val="50000"/>
                </a:srgbClr>
              </a:solid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37" name="矩形 36"/>
            <p:cNvSpPr/>
            <p:nvPr/>
          </p:nvSpPr>
          <p:spPr>
            <a:xfrm>
              <a:off x="478971" y="986971"/>
              <a:ext cx="87086" cy="667657"/>
            </a:xfrm>
            <a:prstGeom prst="rect">
              <a:avLst/>
            </a:prstGeom>
            <a:gradFill flip="none" rotWithShape="1">
              <a:gsLst>
                <a:gs pos="0">
                  <a:srgbClr val="183881"/>
                </a:gs>
                <a:gs pos="82000">
                  <a:srgbClr val="4472C4">
                    <a:lumMod val="45000"/>
                    <a:lumOff val="55000"/>
                  </a:srgbClr>
                </a:gs>
                <a:gs pos="83000">
                  <a:srgbClr val="4472C4">
                    <a:lumMod val="45000"/>
                    <a:lumOff val="55000"/>
                  </a:srgbClr>
                </a:gs>
                <a:gs pos="100000">
                  <a:srgbClr val="4472C4">
                    <a:lumMod val="30000"/>
                    <a:lumOff val="70000"/>
                  </a:srgbClr>
                </a:gs>
              </a:gsLst>
              <a:lin ang="54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41" name="文本框 40"/>
            <p:cNvSpPr txBox="1"/>
            <p:nvPr/>
          </p:nvSpPr>
          <p:spPr>
            <a:xfrm>
              <a:off x="754741" y="1069852"/>
              <a:ext cx="9869715" cy="615554"/>
            </a:xfrm>
            <a:prstGeom prst="rect">
              <a:avLst/>
            </a:prstGeom>
            <a:noFill/>
          </p:spPr>
          <p:txBody>
            <a:bodyPr wrap="square" rtlCol="0">
              <a:spAutoFit/>
            </a:bodyPr>
            <a:lstStyle/>
            <a:p>
              <a:pPr>
                <a:defRPr/>
              </a:pPr>
              <a:r>
                <a:rPr lang="zh-CN" altLang="en-US" sz="2400" b="1" dirty="0">
                  <a:solidFill>
                    <a:prstClr val="white"/>
                  </a:solidFill>
                  <a:latin typeface="华文楷体" panose="02010600040101010101" pitchFamily="2" charset="-122"/>
                  <a:ea typeface="华文楷体" panose="02010600040101010101" pitchFamily="2" charset="-122"/>
                </a:rPr>
                <a:t>研究内容</a:t>
              </a:r>
              <a:r>
                <a:rPr lang="en-US" altLang="zh-CN" sz="2400" dirty="0">
                  <a:solidFill>
                    <a:prstClr val="white"/>
                  </a:solidFill>
                  <a:latin typeface="Times New Roman" panose="02020603050405020304" charset="0"/>
                  <a:ea typeface="华文楷体" panose="02010600040101010101" pitchFamily="2" charset="-122"/>
                  <a:cs typeface="Times New Roman" panose="02020603050405020304" charset="0"/>
                </a:rPr>
                <a:t>3</a:t>
              </a:r>
              <a:r>
                <a:rPr lang="zh-CN" altLang="en-US" sz="2400" dirty="0">
                  <a:solidFill>
                    <a:prstClr val="white"/>
                  </a:solidFill>
                  <a:latin typeface="Times New Roman" panose="02020603050405020304" charset="0"/>
                  <a:ea typeface="华文楷体" panose="02010600040101010101" pitchFamily="2" charset="-122"/>
                  <a:cs typeface="Times New Roman" panose="02020603050405020304" charset="0"/>
                </a:rPr>
                <a:t>：基于证据嵌入的事件知识迁移检测方法</a:t>
              </a:r>
              <a:endParaRPr lang="en-US" altLang="zh-CN" sz="2400" dirty="0">
                <a:solidFill>
                  <a:prstClr val="white"/>
                </a:solidFill>
                <a:latin typeface="Times New Roman" panose="02020603050405020304" charset="0"/>
                <a:ea typeface="华文楷体" panose="02010600040101010101" pitchFamily="2" charset="-122"/>
                <a:cs typeface="Times New Roman" panose="02020603050405020304" charset="0"/>
              </a:endParaRPr>
            </a:p>
          </p:txBody>
        </p:sp>
      </p:grpSp>
      <p:grpSp>
        <p:nvGrpSpPr>
          <p:cNvPr id="19" name="组合 18"/>
          <p:cNvGrpSpPr/>
          <p:nvPr/>
        </p:nvGrpSpPr>
        <p:grpSpPr>
          <a:xfrm>
            <a:off x="4254629" y="1413263"/>
            <a:ext cx="3309164" cy="400110"/>
            <a:chOff x="3502855" y="2661242"/>
            <a:chExt cx="6279526" cy="533479"/>
          </a:xfrm>
        </p:grpSpPr>
        <p:sp>
          <p:nvSpPr>
            <p:cNvPr id="20" name="文本框 19"/>
            <p:cNvSpPr txBox="1"/>
            <p:nvPr/>
          </p:nvSpPr>
          <p:spPr>
            <a:xfrm>
              <a:off x="3653309" y="2661242"/>
              <a:ext cx="6129072" cy="533479"/>
            </a:xfrm>
            <a:prstGeom prst="rect">
              <a:avLst/>
            </a:prstGeom>
            <a:noFill/>
          </p:spPr>
          <p:txBody>
            <a:bodyPr wrap="square">
              <a:spAutoFit/>
            </a:bodyPr>
            <a:lstStyle/>
            <a:p>
              <a:r>
                <a:rPr lang="zh-CN" altLang="en-US" sz="1800" b="1" dirty="0">
                  <a:solidFill>
                    <a:srgbClr val="183881"/>
                  </a:solidFill>
                  <a:latin typeface="华文楷体" panose="02010600040101010101" pitchFamily="2" charset="-122"/>
                  <a:ea typeface="华文楷体" panose="02010600040101010101" pitchFamily="2" charset="-122"/>
                  <a:cs typeface="+mn-ea"/>
                  <a:sym typeface="+mn-lt"/>
                </a:rPr>
                <a:t>研究难点</a:t>
              </a:r>
              <a:r>
                <a:rPr lang="zh-CN" altLang="en-US" sz="2000" b="1" dirty="0">
                  <a:solidFill>
                    <a:srgbClr val="183881"/>
                  </a:solidFill>
                  <a:latin typeface="华文楷体" panose="02010600040101010101" pitchFamily="2" charset="-122"/>
                  <a:ea typeface="华文楷体" panose="02010600040101010101" pitchFamily="2" charset="-122"/>
                  <a:cs typeface="+mn-ea"/>
                  <a:sym typeface="+mn-lt"/>
                </a:rPr>
                <a:t>：</a:t>
              </a:r>
              <a:endParaRPr lang="zh-CN" altLang="en-US" sz="2000" b="1" dirty="0">
                <a:solidFill>
                  <a:srgbClr val="183881"/>
                </a:solidFill>
                <a:latin typeface="华文楷体" panose="02010600040101010101" pitchFamily="2" charset="-122"/>
                <a:ea typeface="华文楷体" panose="02010600040101010101" pitchFamily="2" charset="-122"/>
                <a:cs typeface="+mn-ea"/>
                <a:sym typeface="+mn-lt"/>
              </a:endParaRPr>
            </a:p>
          </p:txBody>
        </p:sp>
        <p:sp>
          <p:nvSpPr>
            <p:cNvPr id="21" name="平行四边形 20"/>
            <p:cNvSpPr/>
            <p:nvPr/>
          </p:nvSpPr>
          <p:spPr>
            <a:xfrm>
              <a:off x="3502855" y="2792507"/>
              <a:ext cx="107999" cy="323999"/>
            </a:xfrm>
            <a:prstGeom prst="parallelogram">
              <a:avLst/>
            </a:prstGeom>
            <a:solidFill>
              <a:srgbClr val="183881"/>
            </a:solidFill>
            <a:ln>
              <a:solidFill>
                <a:srgbClr val="18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22" name="文本框 21"/>
          <p:cNvSpPr txBox="1"/>
          <p:nvPr/>
        </p:nvSpPr>
        <p:spPr>
          <a:xfrm>
            <a:off x="4606116" y="2412199"/>
            <a:ext cx="3971828" cy="523220"/>
          </a:xfrm>
          <a:prstGeom prst="rect">
            <a:avLst/>
          </a:prstGeom>
          <a:noFill/>
        </p:spPr>
        <p:txBody>
          <a:bodyPr wrap="square" rtlCol="0">
            <a:spAutoFit/>
          </a:bodyPr>
          <a:lstStyle/>
          <a:p>
            <a:pPr marL="138430" indent="-138430" algn="just">
              <a:buClr>
                <a:srgbClr val="3164CC"/>
              </a:buClr>
              <a:buFont typeface="Arial" panose="020B0604020202020204" pitchFamily="34" charset="0"/>
              <a:buChar char="•"/>
            </a:pPr>
            <a:r>
              <a:rPr kumimoji="1" lang="zh-CN" altLang="en-US" sz="1400" b="1" dirty="0">
                <a:latin typeface="华文楷体" panose="02010600040101010101" pitchFamily="2" charset="-122"/>
                <a:ea typeface="华文楷体" panose="02010600040101010101" pitchFamily="2" charset="-122"/>
              </a:rPr>
              <a:t>如何挖掘群体用户评论中的关键证据，将其与原始事件描述进行合理关联</a:t>
            </a:r>
            <a:r>
              <a:rPr kumimoji="1" lang="en-US" altLang="zh-CN" sz="1400" dirty="0">
                <a:latin typeface="Times New Roman" panose="02020603050405020304" charset="0"/>
                <a:ea typeface="华文楷体" panose="02010600040101010101" pitchFamily="2" charset="-122"/>
                <a:cs typeface="Times New Roman" panose="02020603050405020304" charset="0"/>
              </a:rPr>
              <a:t>?</a:t>
            </a:r>
            <a:endParaRPr kumimoji="1" lang="zh-CN" altLang="en-US" sz="1400" dirty="0">
              <a:latin typeface="Times New Roman" panose="02020603050405020304" charset="0"/>
              <a:ea typeface="华文楷体" panose="02010600040101010101" pitchFamily="2" charset="-122"/>
              <a:cs typeface="Times New Roman" panose="02020603050405020304" charset="0"/>
            </a:endParaRPr>
          </a:p>
        </p:txBody>
      </p:sp>
      <p:sp>
        <p:nvSpPr>
          <p:cNvPr id="23" name="文本框 22"/>
          <p:cNvSpPr txBox="1"/>
          <p:nvPr/>
        </p:nvSpPr>
        <p:spPr>
          <a:xfrm>
            <a:off x="4606116" y="1850605"/>
            <a:ext cx="3971828" cy="523220"/>
          </a:xfrm>
          <a:prstGeom prst="rect">
            <a:avLst/>
          </a:prstGeom>
          <a:noFill/>
        </p:spPr>
        <p:txBody>
          <a:bodyPr wrap="square" rtlCol="0">
            <a:spAutoFit/>
          </a:bodyPr>
          <a:lstStyle/>
          <a:p>
            <a:pPr marL="138430" indent="-138430" algn="just">
              <a:buClr>
                <a:srgbClr val="3164CC"/>
              </a:buClr>
              <a:buFont typeface="Arial" panose="020B0604020202020204" pitchFamily="34" charset="0"/>
              <a:buChar char="•"/>
            </a:pPr>
            <a:r>
              <a:rPr kumimoji="1" lang="zh-CN" altLang="en-US" sz="1400" b="1" dirty="0">
                <a:latin typeface="华文楷体" panose="02010600040101010101" pitchFamily="2" charset="-122"/>
                <a:ea typeface="华文楷体" panose="02010600040101010101" pitchFamily="2" charset="-122"/>
              </a:rPr>
              <a:t>如何根据提取的关键证据推断消息的真假，不同可信度用户提供的证据可能自相矛盾</a:t>
            </a:r>
            <a:r>
              <a:rPr kumimoji="1" lang="en-US" altLang="zh-CN" sz="1400" dirty="0">
                <a:latin typeface="Times New Roman" panose="02020603050405020304" charset="0"/>
                <a:ea typeface="华文楷体" panose="02010600040101010101" pitchFamily="2" charset="-122"/>
                <a:cs typeface="Times New Roman" panose="02020603050405020304" charset="0"/>
              </a:rPr>
              <a:t>?</a:t>
            </a:r>
            <a:endParaRPr kumimoji="1" lang="zh-CN" altLang="en-US" sz="1400" dirty="0">
              <a:latin typeface="Times New Roman" panose="02020603050405020304" charset="0"/>
              <a:ea typeface="华文楷体" panose="02010600040101010101" pitchFamily="2" charset="-122"/>
              <a:cs typeface="Times New Roman" panose="02020603050405020304" charset="0"/>
            </a:endParaRPr>
          </a:p>
        </p:txBody>
      </p:sp>
      <mc:AlternateContent xmlns:mc="http://schemas.openxmlformats.org/markup-compatibility/2006">
        <mc:Choice xmlns:a14="http://schemas.microsoft.com/office/drawing/2010/main" Requires="a14">
          <p:sp>
            <p:nvSpPr>
              <p:cNvPr id="27" name="文本框 26"/>
              <p:cNvSpPr txBox="1"/>
              <p:nvPr/>
            </p:nvSpPr>
            <p:spPr>
              <a:xfrm>
                <a:off x="201092" y="781353"/>
                <a:ext cx="8553278" cy="584775"/>
              </a:xfrm>
              <a:prstGeom prst="rect">
                <a:avLst/>
              </a:prstGeom>
              <a:noFill/>
            </p:spPr>
            <p:txBody>
              <a:bodyPr wrap="square" rtlCol="0">
                <a:spAutoFit/>
              </a:bodyPr>
              <a:lstStyle/>
              <a:p>
                <a:pPr algn="just">
                  <a:buClr>
                    <a:srgbClr val="0070C0"/>
                  </a:buClr>
                </a:pPr>
                <a:r>
                  <a:rPr kumimoji="1" lang="zh-CN" altLang="en-US" sz="1600" b="1" dirty="0">
                    <a:latin typeface="华文楷体" panose="02010600040101010101" pitchFamily="2" charset="-122"/>
                    <a:ea typeface="华文楷体" panose="02010600040101010101" pitchFamily="2" charset="-122"/>
                  </a:rPr>
                  <a:t>给定消息内容</a:t>
                </a:r>
                <a:r>
                  <a:rPr kumimoji="1" lang="en-US" altLang="zh-CN" sz="1600" b="1" dirty="0">
                    <a:latin typeface="华文楷体" panose="02010600040101010101" pitchFamily="2" charset="-122"/>
                    <a:ea typeface="华文楷体" panose="02010600040101010101" pitchFamily="2" charset="-122"/>
                  </a:rPr>
                  <a:t> </a:t>
                </a:r>
                <a14:m>
                  <m:oMath xmlns:m="http://schemas.openxmlformats.org/officeDocument/2006/math">
                    <m:r>
                      <a:rPr kumimoji="1" lang="en-US" altLang="zh-CN" sz="1600" b="0" i="1" dirty="0" smtClean="0">
                        <a:latin typeface="Cambria Math" panose="02040503050406030204" pitchFamily="18" charset="0"/>
                        <a:ea typeface="华文楷体" panose="02010600040101010101" pitchFamily="2" charset="-122"/>
                      </a:rPr>
                      <m:t>𝐶</m:t>
                    </m:r>
                  </m:oMath>
                </a14:m>
                <a:r>
                  <a:rPr kumimoji="1" lang="zh-CN" altLang="en-US" sz="1600" dirty="0">
                    <a:latin typeface="华文楷体" panose="02010600040101010101" pitchFamily="2" charset="-122"/>
                    <a:ea typeface="华文楷体" panose="02010600040101010101" pitchFamily="2" charset="-122"/>
                  </a:rPr>
                  <a:t>、</a:t>
                </a:r>
                <a:r>
                  <a:rPr kumimoji="1" lang="zh-CN" altLang="en-US" sz="1600" b="1" dirty="0">
                    <a:latin typeface="华文楷体" panose="02010600040101010101" pitchFamily="2" charset="-122"/>
                    <a:ea typeface="华文楷体" panose="02010600040101010101" pitchFamily="2" charset="-122"/>
                  </a:rPr>
                  <a:t>发布者信息</a:t>
                </a:r>
                <a14:m>
                  <m:oMath xmlns:m="http://schemas.openxmlformats.org/officeDocument/2006/math">
                    <m:r>
                      <a:rPr kumimoji="1" lang="en-US" altLang="zh-CN" sz="1600" b="0" i="1" smtClean="0">
                        <a:latin typeface="Cambria Math" panose="02040503050406030204" pitchFamily="18" charset="0"/>
                        <a:ea typeface="华文楷体" panose="02010600040101010101" pitchFamily="2" charset="-122"/>
                      </a:rPr>
                      <m:t>𝑆</m:t>
                    </m:r>
                  </m:oMath>
                </a14:m>
                <a:r>
                  <a:rPr kumimoji="1" lang="zh-CN" altLang="en-US" sz="1600" dirty="0">
                    <a:latin typeface="华文楷体" panose="02010600040101010101" pitchFamily="2" charset="-122"/>
                    <a:ea typeface="华文楷体" panose="02010600040101010101" pitchFamily="2" charset="-122"/>
                  </a:rPr>
                  <a:t>、</a:t>
                </a:r>
                <a:r>
                  <a:rPr kumimoji="1" lang="zh-CN" altLang="en-US" sz="1600" b="1" dirty="0">
                    <a:latin typeface="华文楷体" panose="02010600040101010101" pitchFamily="2" charset="-122"/>
                    <a:ea typeface="华文楷体" panose="02010600040101010101" pitchFamily="2" charset="-122"/>
                  </a:rPr>
                  <a:t>评论及相关帖子集合</a:t>
                </a:r>
                <a14:m>
                  <m:oMath xmlns:m="http://schemas.openxmlformats.org/officeDocument/2006/math">
                    <m:r>
                      <a:rPr kumimoji="1" lang="zh-CN" altLang="en-US" sz="1600" i="1" smtClean="0">
                        <a:latin typeface="Cambria Math" panose="02040503050406030204" pitchFamily="18" charset="0"/>
                        <a:ea typeface="华文楷体" panose="02010600040101010101" pitchFamily="2" charset="-122"/>
                      </a:rPr>
                      <m:t>𝒟</m:t>
                    </m:r>
                  </m:oMath>
                </a14:m>
                <a:r>
                  <a:rPr kumimoji="1" lang="zh-CN" altLang="en-US" sz="1600" dirty="0">
                    <a:latin typeface="华文楷体" panose="02010600040101010101" pitchFamily="2" charset="-122"/>
                    <a:ea typeface="华文楷体" panose="02010600040101010101" pitchFamily="2" charset="-122"/>
                  </a:rPr>
                  <a:t>、</a:t>
                </a:r>
                <a:r>
                  <a:rPr kumimoji="1" lang="zh-CN" altLang="en-US" sz="1600" b="1" dirty="0">
                    <a:latin typeface="华文楷体" panose="02010600040101010101" pitchFamily="2" charset="-122"/>
                    <a:ea typeface="华文楷体" panose="02010600040101010101" pitchFamily="2" charset="-122"/>
                  </a:rPr>
                  <a:t>评论用户信息</a:t>
                </a:r>
                <a14:m>
                  <m:oMath xmlns:m="http://schemas.openxmlformats.org/officeDocument/2006/math">
                    <m:r>
                      <a:rPr kumimoji="1" lang="zh-CN" altLang="en-US" sz="1600" i="1" smtClean="0">
                        <a:latin typeface="Cambria Math" panose="02040503050406030204" pitchFamily="18" charset="0"/>
                        <a:ea typeface="华文楷体" panose="02010600040101010101" pitchFamily="2" charset="-122"/>
                      </a:rPr>
                      <m:t>𝒫</m:t>
                    </m:r>
                  </m:oMath>
                </a14:m>
                <a:r>
                  <a:rPr kumimoji="1" lang="zh-CN" altLang="en-US" sz="1600" dirty="0">
                    <a:latin typeface="华文楷体" panose="02010600040101010101" pitchFamily="2" charset="-122"/>
                    <a:ea typeface="华文楷体" panose="02010600040101010101" pitchFamily="2" charset="-122"/>
                  </a:rPr>
                  <a:t>，</a:t>
                </a:r>
                <a:r>
                  <a:rPr kumimoji="1" lang="zh-CN" altLang="en-US" sz="1600" b="1" dirty="0">
                    <a:latin typeface="华文楷体" panose="02010600040101010101" pitchFamily="2" charset="-122"/>
                    <a:ea typeface="华文楷体" panose="02010600040101010101" pitchFamily="2" charset="-122"/>
                  </a:rPr>
                  <a:t>构建模型判断消息</a:t>
                </a:r>
                <a14:m>
                  <m:oMath xmlns:m="http://schemas.openxmlformats.org/officeDocument/2006/math">
                    <m:r>
                      <a:rPr kumimoji="1" lang="en-US" altLang="zh-CN" sz="1600" i="1" dirty="0">
                        <a:latin typeface="Cambria Math" panose="02040503050406030204" pitchFamily="18" charset="0"/>
                        <a:ea typeface="华文楷体" panose="02010600040101010101" pitchFamily="2" charset="-122"/>
                      </a:rPr>
                      <m:t>𝐶</m:t>
                    </m:r>
                  </m:oMath>
                </a14:m>
                <a:r>
                  <a:rPr kumimoji="1" lang="zh-CN" altLang="en-US" sz="1600" b="1" dirty="0">
                    <a:latin typeface="华文楷体" panose="02010600040101010101" pitchFamily="2" charset="-122"/>
                    <a:ea typeface="华文楷体" panose="02010600040101010101" pitchFamily="2" charset="-122"/>
                  </a:rPr>
                  <a:t>是否为假，并提供证据集合</a:t>
                </a:r>
                <a14:m>
                  <m:oMath xmlns:m="http://schemas.openxmlformats.org/officeDocument/2006/math">
                    <m:r>
                      <a:rPr kumimoji="1" lang="en-US" altLang="zh-CN" sz="1600" b="0" i="1" smtClean="0">
                        <a:latin typeface="Cambria Math" panose="02040503050406030204" pitchFamily="18" charset="0"/>
                        <a:ea typeface="华文楷体" panose="02010600040101010101" pitchFamily="2" charset="-122"/>
                      </a:rPr>
                      <m:t>𝐸</m:t>
                    </m:r>
                    <m:r>
                      <a:rPr kumimoji="1" lang="en-US" altLang="zh-CN" sz="1600" b="0" i="1" smtClean="0">
                        <a:latin typeface="Cambria Math" panose="02040503050406030204" pitchFamily="18" charset="0"/>
                        <a:ea typeface="华文楷体" panose="02010600040101010101" pitchFamily="2" charset="-122"/>
                      </a:rPr>
                      <m:t>=</m:t>
                    </m:r>
                    <m:d>
                      <m:dPr>
                        <m:begChr m:val="{"/>
                        <m:endChr m:val="}"/>
                        <m:ctrlPr>
                          <a:rPr kumimoji="1" lang="en-US" altLang="zh-CN" sz="1600" b="0" i="1" smtClean="0">
                            <a:latin typeface="Cambria Math" panose="02040503050406030204" pitchFamily="18" charset="0"/>
                            <a:ea typeface="华文楷体" panose="02010600040101010101" pitchFamily="2" charset="-122"/>
                          </a:rPr>
                        </m:ctrlPr>
                      </m:dPr>
                      <m:e>
                        <m:d>
                          <m:dPr>
                            <m:ctrlPr>
                              <a:rPr kumimoji="1" lang="en-US" altLang="zh-CN" sz="1600" b="0" i="1" smtClean="0">
                                <a:latin typeface="Cambria Math" panose="02040503050406030204" pitchFamily="18" charset="0"/>
                                <a:ea typeface="华文楷体" panose="02010600040101010101" pitchFamily="2" charset="-122"/>
                              </a:rPr>
                            </m:ctrlPr>
                          </m:dPr>
                          <m:e>
                            <m:sSub>
                              <m:sSubPr>
                                <m:ctrlPr>
                                  <a:rPr kumimoji="1" lang="en-US" altLang="zh-CN" sz="1600" b="0" i="1" smtClean="0">
                                    <a:latin typeface="Cambria Math" panose="02040503050406030204" pitchFamily="18" charset="0"/>
                                    <a:ea typeface="华文楷体" panose="02010600040101010101" pitchFamily="2" charset="-122"/>
                                  </a:rPr>
                                </m:ctrlPr>
                              </m:sSubPr>
                              <m:e>
                                <m:r>
                                  <a:rPr kumimoji="1" lang="en-US" altLang="zh-CN" sz="1600" b="0" i="1" smtClean="0">
                                    <a:latin typeface="Cambria Math" panose="02040503050406030204" pitchFamily="18" charset="0"/>
                                    <a:ea typeface="华文楷体" panose="02010600040101010101" pitchFamily="2" charset="-122"/>
                                  </a:rPr>
                                  <m:t>𝑒</m:t>
                                </m:r>
                              </m:e>
                              <m:sub>
                                <m:r>
                                  <a:rPr kumimoji="1" lang="en-US" altLang="zh-CN" sz="1600" b="0" i="1" smtClean="0">
                                    <a:latin typeface="Cambria Math" panose="02040503050406030204" pitchFamily="18" charset="0"/>
                                    <a:ea typeface="华文楷体" panose="02010600040101010101" pitchFamily="2" charset="-122"/>
                                  </a:rPr>
                                  <m:t>𝑖</m:t>
                                </m:r>
                              </m:sub>
                            </m:sSub>
                            <m:r>
                              <a:rPr kumimoji="1" lang="en-US" altLang="zh-CN" sz="1600" b="0" i="1" smtClean="0">
                                <a:latin typeface="Cambria Math" panose="02040503050406030204" pitchFamily="18" charset="0"/>
                                <a:ea typeface="华文楷体" panose="02010600040101010101" pitchFamily="2" charset="-122"/>
                              </a:rPr>
                              <m:t>,</m:t>
                            </m:r>
                            <m:sSub>
                              <m:sSubPr>
                                <m:ctrlPr>
                                  <a:rPr kumimoji="1" lang="en-US" altLang="zh-CN" sz="1600" b="0" i="1" smtClean="0">
                                    <a:latin typeface="Cambria Math" panose="02040503050406030204" pitchFamily="18" charset="0"/>
                                    <a:ea typeface="华文楷体" panose="02010600040101010101" pitchFamily="2" charset="-122"/>
                                  </a:rPr>
                                </m:ctrlPr>
                              </m:sSubPr>
                              <m:e>
                                <m:r>
                                  <a:rPr kumimoji="1" lang="en-US" altLang="zh-CN" sz="1600" b="0" i="1" smtClean="0">
                                    <a:latin typeface="Cambria Math" panose="02040503050406030204" pitchFamily="18" charset="0"/>
                                    <a:ea typeface="华文楷体" panose="02010600040101010101" pitchFamily="2" charset="-122"/>
                                  </a:rPr>
                                  <m:t>𝑟</m:t>
                                </m:r>
                              </m:e>
                              <m:sub>
                                <m:r>
                                  <a:rPr kumimoji="1" lang="en-US" altLang="zh-CN" sz="1600" b="0" i="1" smtClean="0">
                                    <a:latin typeface="Cambria Math" panose="02040503050406030204" pitchFamily="18" charset="0"/>
                                    <a:ea typeface="华文楷体" panose="02010600040101010101" pitchFamily="2" charset="-122"/>
                                  </a:rPr>
                                  <m:t>𝑖</m:t>
                                </m:r>
                              </m:sub>
                            </m:sSub>
                          </m:e>
                        </m:d>
                      </m:e>
                    </m:d>
                  </m:oMath>
                </a14:m>
                <a:r>
                  <a:rPr kumimoji="1" lang="zh-CN" altLang="en-US" sz="1600" dirty="0">
                    <a:latin typeface="华文楷体" panose="02010600040101010101" pitchFamily="2" charset="-122"/>
                    <a:ea typeface="华文楷体" panose="02010600040101010101" pitchFamily="2" charset="-122"/>
                  </a:rPr>
                  <a:t>。</a:t>
                </a:r>
                <a:endParaRPr kumimoji="1" lang="zh-CN" altLang="en-US" sz="1600" dirty="0">
                  <a:latin typeface="华文楷体" panose="02010600040101010101" pitchFamily="2" charset="-122"/>
                  <a:ea typeface="华文楷体" panose="02010600040101010101" pitchFamily="2" charset="-122"/>
                </a:endParaRPr>
              </a:p>
            </p:txBody>
          </p:sp>
        </mc:Choice>
        <mc:Fallback>
          <p:sp>
            <p:nvSpPr>
              <p:cNvPr id="27" name="文本框 26"/>
              <p:cNvSpPr txBox="1">
                <a:spLocks noRot="1" noChangeAspect="1" noMove="1" noResize="1" noEditPoints="1" noAdjustHandles="1" noChangeArrowheads="1" noChangeShapeType="1" noTextEdit="1"/>
              </p:cNvSpPr>
              <p:nvPr/>
            </p:nvSpPr>
            <p:spPr>
              <a:xfrm>
                <a:off x="201092" y="781353"/>
                <a:ext cx="8553278" cy="584775"/>
              </a:xfrm>
              <a:prstGeom prst="rect">
                <a:avLst/>
              </a:prstGeom>
              <a:blipFill rotWithShape="1">
                <a:blip r:embed="rId3"/>
                <a:stretch>
                  <a:fillRect l="-5" t="-52" r="3" b="42"/>
                </a:stretch>
              </a:blipFill>
            </p:spPr>
            <p:txBody>
              <a:bodyPr/>
              <a:lstStyle/>
              <a:p>
                <a:r>
                  <a:rPr lang="zh-CN" altLang="en-US">
                    <a:noFill/>
                  </a:rPr>
                  <a:t> </a:t>
                </a:r>
              </a:p>
            </p:txBody>
          </p:sp>
        </mc:Fallback>
      </mc:AlternateContent>
      <p:cxnSp>
        <p:nvCxnSpPr>
          <p:cNvPr id="28" name="曲线连接符 27"/>
          <p:cNvCxnSpPr>
            <a:stCxn id="3" idx="1"/>
            <a:endCxn id="2" idx="1"/>
          </p:cNvCxnSpPr>
          <p:nvPr/>
        </p:nvCxnSpPr>
        <p:spPr>
          <a:xfrm rot="10800000" flipH="1" flipV="1">
            <a:off x="928403" y="2315968"/>
            <a:ext cx="220618" cy="1689572"/>
          </a:xfrm>
          <a:prstGeom prst="curvedConnector3">
            <a:avLst>
              <a:gd name="adj1" fmla="val -197622"/>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63384" y="3196569"/>
            <a:ext cx="2204192" cy="461665"/>
          </a:xfrm>
          <a:prstGeom prst="rect">
            <a:avLst/>
          </a:prstGeom>
        </p:spPr>
        <p:txBody>
          <a:bodyPr wrap="square">
            <a:spAutoFit/>
          </a:bodyPr>
          <a:lstStyle/>
          <a:p>
            <a:pPr algn="ctr" defTabSz="457200"/>
            <a:r>
              <a:rPr kumimoji="1" lang="zh-CN" altLang="en-US" sz="1200" b="1" dirty="0">
                <a:solidFill>
                  <a:srgbClr val="C00000"/>
                </a:solidFill>
                <a:latin typeface="华文楷体" panose="02010600040101010101" pitchFamily="2" charset="-122"/>
                <a:ea typeface="华文楷体" panose="02010600040101010101" pitchFamily="2" charset="-122"/>
              </a:rPr>
              <a:t>构建有向带权</a:t>
            </a:r>
            <a:endParaRPr kumimoji="1" lang="en-US" altLang="zh-CN" sz="1200" b="1" dirty="0">
              <a:solidFill>
                <a:srgbClr val="C00000"/>
              </a:solidFill>
              <a:latin typeface="华文楷体" panose="02010600040101010101" pitchFamily="2" charset="-122"/>
              <a:ea typeface="华文楷体" panose="02010600040101010101" pitchFamily="2" charset="-122"/>
            </a:endParaRPr>
          </a:p>
          <a:p>
            <a:pPr algn="ctr" defTabSz="457200"/>
            <a:r>
              <a:rPr kumimoji="1" lang="zh-CN" altLang="en-US" sz="1200" b="1" dirty="0">
                <a:solidFill>
                  <a:srgbClr val="C00000"/>
                </a:solidFill>
                <a:latin typeface="华文楷体" panose="02010600040101010101" pitchFamily="2" charset="-122"/>
                <a:ea typeface="华文楷体" panose="02010600040101010101" pitchFamily="2" charset="-122"/>
              </a:rPr>
              <a:t>事理图</a:t>
            </a:r>
            <a:endParaRPr kumimoji="1" lang="zh-CN" altLang="en-US" sz="1200" b="1" dirty="0">
              <a:solidFill>
                <a:srgbClr val="C00000"/>
              </a:soli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advTm="66797"/>
    </mc:Choice>
    <mc:Fallback>
      <p:transition advTm="6679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5018974" y="1727230"/>
            <a:ext cx="3871152" cy="2702052"/>
          </a:xfrm>
          <a:prstGeom prst="rect">
            <a:avLst/>
          </a:prstGeom>
        </p:spPr>
      </p:pic>
      <p:pic>
        <p:nvPicPr>
          <p:cNvPr id="4" name="图片 3"/>
          <p:cNvPicPr>
            <a:picLocks noChangeAspect="1"/>
          </p:cNvPicPr>
          <p:nvPr/>
        </p:nvPicPr>
        <p:blipFill>
          <a:blip r:embed="rId2"/>
          <a:stretch>
            <a:fillRect/>
          </a:stretch>
        </p:blipFill>
        <p:spPr>
          <a:xfrm>
            <a:off x="391885" y="1607886"/>
            <a:ext cx="4627089" cy="2821396"/>
          </a:xfrm>
          <a:prstGeom prst="rect">
            <a:avLst/>
          </a:prstGeom>
        </p:spPr>
      </p:pic>
      <p:grpSp>
        <p:nvGrpSpPr>
          <p:cNvPr id="34" name="组合 33"/>
          <p:cNvGrpSpPr/>
          <p:nvPr/>
        </p:nvGrpSpPr>
        <p:grpSpPr>
          <a:xfrm>
            <a:off x="0" y="1"/>
            <a:ext cx="9144000" cy="620486"/>
            <a:chOff x="0" y="986971"/>
            <a:chExt cx="12192000" cy="827315"/>
          </a:xfrm>
        </p:grpSpPr>
        <p:sp>
          <p:nvSpPr>
            <p:cNvPr id="35" name="矩形 34"/>
            <p:cNvSpPr/>
            <p:nvPr/>
          </p:nvSpPr>
          <p:spPr>
            <a:xfrm>
              <a:off x="0" y="986972"/>
              <a:ext cx="12192000" cy="827314"/>
            </a:xfrm>
            <a:prstGeom prst="rect">
              <a:avLst/>
            </a:prstGeom>
            <a:solidFill>
              <a:srgbClr val="183881"/>
            </a:solidFill>
            <a:ln w="12700" cap="flat" cmpd="sng" algn="ctr">
              <a:solidFill>
                <a:srgbClr val="4472C4">
                  <a:shade val="50000"/>
                </a:srgbClr>
              </a:solid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37" name="矩形 36"/>
            <p:cNvSpPr/>
            <p:nvPr/>
          </p:nvSpPr>
          <p:spPr>
            <a:xfrm>
              <a:off x="478971" y="986971"/>
              <a:ext cx="87086" cy="667657"/>
            </a:xfrm>
            <a:prstGeom prst="rect">
              <a:avLst/>
            </a:prstGeom>
            <a:gradFill flip="none" rotWithShape="1">
              <a:gsLst>
                <a:gs pos="0">
                  <a:srgbClr val="183881"/>
                </a:gs>
                <a:gs pos="82000">
                  <a:srgbClr val="4472C4">
                    <a:lumMod val="45000"/>
                    <a:lumOff val="55000"/>
                  </a:srgbClr>
                </a:gs>
                <a:gs pos="83000">
                  <a:srgbClr val="4472C4">
                    <a:lumMod val="45000"/>
                    <a:lumOff val="55000"/>
                  </a:srgbClr>
                </a:gs>
                <a:gs pos="100000">
                  <a:srgbClr val="4472C4">
                    <a:lumMod val="30000"/>
                    <a:lumOff val="70000"/>
                  </a:srgbClr>
                </a:gs>
              </a:gsLst>
              <a:lin ang="54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41" name="文本框 40"/>
            <p:cNvSpPr txBox="1"/>
            <p:nvPr/>
          </p:nvSpPr>
          <p:spPr>
            <a:xfrm>
              <a:off x="754741" y="1069852"/>
              <a:ext cx="9869715" cy="615554"/>
            </a:xfrm>
            <a:prstGeom prst="rect">
              <a:avLst/>
            </a:prstGeom>
            <a:noFill/>
          </p:spPr>
          <p:txBody>
            <a:bodyPr wrap="square" rtlCol="0">
              <a:spAutoFit/>
            </a:bodyPr>
            <a:lstStyle/>
            <a:p>
              <a:pPr>
                <a:defRPr/>
              </a:pPr>
              <a:r>
                <a:rPr lang="zh-CN" altLang="en-US" sz="2400" b="1" dirty="0">
                  <a:solidFill>
                    <a:prstClr val="white"/>
                  </a:solidFill>
                  <a:latin typeface="华文楷体" panose="02010600040101010101" pitchFamily="2" charset="-122"/>
                  <a:ea typeface="华文楷体" panose="02010600040101010101" pitchFamily="2" charset="-122"/>
                </a:rPr>
                <a:t>研究内容</a:t>
              </a:r>
              <a:r>
                <a:rPr lang="en-US" altLang="zh-CN" sz="2400" dirty="0">
                  <a:solidFill>
                    <a:prstClr val="white"/>
                  </a:solidFill>
                  <a:latin typeface="Times New Roman" panose="02020603050405020304" charset="0"/>
                  <a:ea typeface="华文楷体" panose="02010600040101010101" pitchFamily="2" charset="-122"/>
                  <a:cs typeface="Times New Roman" panose="02020603050405020304" charset="0"/>
                </a:rPr>
                <a:t>4</a:t>
              </a:r>
              <a:r>
                <a:rPr lang="zh-CN" altLang="en-US" sz="2400" dirty="0">
                  <a:solidFill>
                    <a:prstClr val="white"/>
                  </a:solidFill>
                  <a:latin typeface="Times New Roman" panose="02020603050405020304" charset="0"/>
                  <a:ea typeface="华文楷体" panose="02010600040101010101" pitchFamily="2" charset="-122"/>
                  <a:cs typeface="Times New Roman" panose="02020603050405020304" charset="0"/>
                </a:rPr>
                <a:t>：基于终身迁移学习的假消息检测方法</a:t>
              </a:r>
              <a:endParaRPr lang="en-US" altLang="zh-CN" sz="2400" dirty="0">
                <a:solidFill>
                  <a:prstClr val="white"/>
                </a:solidFill>
                <a:latin typeface="Times New Roman" panose="02020603050405020304" charset="0"/>
                <a:ea typeface="华文楷体" panose="02010600040101010101" pitchFamily="2" charset="-122"/>
                <a:cs typeface="Times New Roman" panose="02020603050405020304" charset="0"/>
              </a:endParaRPr>
            </a:p>
          </p:txBody>
        </p:sp>
      </p:grpSp>
      <p:grpSp>
        <p:nvGrpSpPr>
          <p:cNvPr id="16" name="组合 15"/>
          <p:cNvGrpSpPr/>
          <p:nvPr/>
        </p:nvGrpSpPr>
        <p:grpSpPr>
          <a:xfrm>
            <a:off x="413785" y="759046"/>
            <a:ext cx="8219127" cy="584775"/>
            <a:chOff x="566057" y="855868"/>
            <a:chExt cx="8219127" cy="584775"/>
          </a:xfrm>
        </p:grpSpPr>
        <p:sp>
          <p:nvSpPr>
            <p:cNvPr id="17" name="文本框 16"/>
            <p:cNvSpPr txBox="1"/>
            <p:nvPr/>
          </p:nvSpPr>
          <p:spPr>
            <a:xfrm>
              <a:off x="783771" y="855868"/>
              <a:ext cx="8001413" cy="584775"/>
            </a:xfrm>
            <a:prstGeom prst="rect">
              <a:avLst/>
            </a:prstGeom>
            <a:noFill/>
          </p:spPr>
          <p:txBody>
            <a:bodyPr wrap="square" rtlCol="0">
              <a:spAutoFit/>
            </a:bodyPr>
            <a:lstStyle/>
            <a:p>
              <a:pPr algn="just">
                <a:buClr>
                  <a:srgbClr val="0070C0"/>
                </a:buClr>
              </a:pPr>
              <a:r>
                <a:rPr kumimoji="1" lang="zh-CN" altLang="en-US" sz="1600" b="1" dirty="0">
                  <a:latin typeface="华文楷体" panose="02010600040101010101" pitchFamily="2" charset="-122"/>
                  <a:ea typeface="华文楷体" panose="02010600040101010101" pitchFamily="2" charset="-122"/>
                </a:rPr>
                <a:t>根据模型从不同历史事件累积学习得到的知识，研究基于终身迁移学习的假消息检测方法，完成顺序而连续的目标事件假消息检测：</a:t>
              </a:r>
              <a:endParaRPr kumimoji="1" lang="zh-CN" altLang="en-US" sz="1600" b="1" dirty="0">
                <a:latin typeface="华文楷体" panose="02010600040101010101" pitchFamily="2" charset="-122"/>
                <a:ea typeface="华文楷体" panose="02010600040101010101" pitchFamily="2" charset="-122"/>
              </a:endParaRPr>
            </a:p>
          </p:txBody>
        </p:sp>
        <p:sp>
          <p:nvSpPr>
            <p:cNvPr id="18" name="Shape 558"/>
            <p:cNvSpPr/>
            <p:nvPr/>
          </p:nvSpPr>
          <p:spPr>
            <a:xfrm>
              <a:off x="566057" y="948530"/>
              <a:ext cx="168218" cy="162018"/>
            </a:xfrm>
            <a:prstGeom prst="rect">
              <a:avLst/>
            </a:prstGeom>
            <a:solidFill>
              <a:srgbClr val="005DA2"/>
            </a:solidFill>
            <a:ln w="12700" cap="flat">
              <a:noFill/>
              <a:miter lim="400000"/>
            </a:ln>
            <a:effectLst/>
          </p:spPr>
          <p:txBody>
            <a:bodyPr wrap="square" lIns="28575" tIns="28575" rIns="28575" bIns="28575" numCol="1" anchor="ctr">
              <a:noAutofit/>
            </a:bodyPr>
            <a:lstStyle/>
            <a:p>
              <a:pPr>
                <a:spcBef>
                  <a:spcPts val="2530"/>
                </a:spcBef>
                <a:defRPr sz="2500">
                  <a:latin typeface="Aller Light"/>
                  <a:ea typeface="Aller Light"/>
                  <a:cs typeface="Aller Light"/>
                  <a:sym typeface="Aller Light"/>
                </a:defRPr>
              </a:pPr>
              <a:endParaRPr sz="1875" dirty="0">
                <a:cs typeface="+mn-ea"/>
                <a:sym typeface="+mn-lt"/>
              </a:endParaRPr>
            </a:p>
          </p:txBody>
        </p:sp>
      </p:grpSp>
      <p:sp>
        <p:nvSpPr>
          <p:cNvPr id="24" name="Rectangle 13"/>
          <p:cNvSpPr/>
          <p:nvPr/>
        </p:nvSpPr>
        <p:spPr>
          <a:xfrm>
            <a:off x="0" y="4759377"/>
            <a:ext cx="9144000" cy="392415"/>
          </a:xfrm>
          <a:prstGeom prst="rect">
            <a:avLst/>
          </a:prstGeom>
          <a:solidFill>
            <a:srgbClr val="8EC0E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华文楷体" panose="02010600040101010101" pitchFamily="2" charset="-122"/>
                <a:ea typeface="华文楷体" panose="02010600040101010101" pitchFamily="2" charset="-122"/>
                <a:cs typeface="Times New Roman" panose="02020603050405020304" charset="0"/>
              </a:rPr>
              <a:t>不是利用选定历史事件的有限知识，而是针对随时间学习的所有相关源事件的大规模知识迁移</a:t>
            </a:r>
            <a:endParaRPr lang="en-US" sz="1600" b="1" dirty="0">
              <a:solidFill>
                <a:schemeClr val="tx1"/>
              </a:solidFill>
              <a:latin typeface="华文楷体" panose="02010600040101010101" pitchFamily="2" charset="-122"/>
              <a:ea typeface="华文楷体" panose="02010600040101010101" pitchFamily="2"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0" advTm="66797"/>
    </mc:Choice>
    <mc:Fallback>
      <p:transition advTm="6679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0" y="1"/>
            <a:ext cx="9144000" cy="620486"/>
            <a:chOff x="0" y="986971"/>
            <a:chExt cx="12192000" cy="827315"/>
          </a:xfrm>
        </p:grpSpPr>
        <p:sp>
          <p:nvSpPr>
            <p:cNvPr id="35" name="矩形 34"/>
            <p:cNvSpPr/>
            <p:nvPr/>
          </p:nvSpPr>
          <p:spPr>
            <a:xfrm>
              <a:off x="0" y="986972"/>
              <a:ext cx="12192000" cy="827314"/>
            </a:xfrm>
            <a:prstGeom prst="rect">
              <a:avLst/>
            </a:prstGeom>
            <a:solidFill>
              <a:srgbClr val="183881"/>
            </a:solidFill>
            <a:ln w="12700" cap="flat" cmpd="sng" algn="ctr">
              <a:solidFill>
                <a:srgbClr val="4472C4">
                  <a:shade val="50000"/>
                </a:srgbClr>
              </a:solid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37" name="矩形 36"/>
            <p:cNvSpPr/>
            <p:nvPr/>
          </p:nvSpPr>
          <p:spPr>
            <a:xfrm>
              <a:off x="478971" y="986971"/>
              <a:ext cx="87086" cy="667657"/>
            </a:xfrm>
            <a:prstGeom prst="rect">
              <a:avLst/>
            </a:prstGeom>
            <a:gradFill flip="none" rotWithShape="1">
              <a:gsLst>
                <a:gs pos="0">
                  <a:srgbClr val="183881"/>
                </a:gs>
                <a:gs pos="82000">
                  <a:srgbClr val="4472C4">
                    <a:lumMod val="45000"/>
                    <a:lumOff val="55000"/>
                  </a:srgbClr>
                </a:gs>
                <a:gs pos="83000">
                  <a:srgbClr val="4472C4">
                    <a:lumMod val="45000"/>
                    <a:lumOff val="55000"/>
                  </a:srgbClr>
                </a:gs>
                <a:gs pos="100000">
                  <a:srgbClr val="4472C4">
                    <a:lumMod val="30000"/>
                    <a:lumOff val="70000"/>
                  </a:srgbClr>
                </a:gs>
              </a:gsLst>
              <a:lin ang="54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41" name="文本框 40"/>
            <p:cNvSpPr txBox="1"/>
            <p:nvPr/>
          </p:nvSpPr>
          <p:spPr>
            <a:xfrm>
              <a:off x="754741" y="1069852"/>
              <a:ext cx="9869715" cy="615554"/>
            </a:xfrm>
            <a:prstGeom prst="rect">
              <a:avLst/>
            </a:prstGeom>
            <a:noFill/>
          </p:spPr>
          <p:txBody>
            <a:bodyPr wrap="square" rtlCol="0">
              <a:spAutoFit/>
            </a:bodyPr>
            <a:lstStyle/>
            <a:p>
              <a:pPr>
                <a:defRPr/>
              </a:pPr>
              <a:r>
                <a:rPr lang="zh-CN" altLang="en-US" sz="2400" b="1" dirty="0">
                  <a:solidFill>
                    <a:prstClr val="white"/>
                  </a:solidFill>
                  <a:latin typeface="华文楷体" panose="02010600040101010101" pitchFamily="2" charset="-122"/>
                  <a:ea typeface="华文楷体" panose="02010600040101010101" pitchFamily="2" charset="-122"/>
                </a:rPr>
                <a:t>研究内容</a:t>
              </a:r>
              <a:r>
                <a:rPr lang="en-US" altLang="zh-CN" sz="2400" dirty="0">
                  <a:solidFill>
                    <a:prstClr val="white"/>
                  </a:solidFill>
                  <a:latin typeface="Times New Roman" panose="02020603050405020304" charset="0"/>
                  <a:ea typeface="华文楷体" panose="02010600040101010101" pitchFamily="2" charset="-122"/>
                  <a:cs typeface="Times New Roman" panose="02020603050405020304" charset="0"/>
                </a:rPr>
                <a:t>4</a:t>
              </a:r>
              <a:r>
                <a:rPr lang="zh-CN" altLang="en-US" sz="2400" dirty="0">
                  <a:solidFill>
                    <a:prstClr val="white"/>
                  </a:solidFill>
                  <a:latin typeface="Times New Roman" panose="02020603050405020304" charset="0"/>
                  <a:ea typeface="华文楷体" panose="02010600040101010101" pitchFamily="2" charset="-122"/>
                  <a:cs typeface="Times New Roman" panose="02020603050405020304" charset="0"/>
                </a:rPr>
                <a:t>：基于终身迁移学习的假消息检测方法</a:t>
              </a:r>
              <a:endParaRPr lang="en-US" altLang="zh-CN" sz="2400" dirty="0">
                <a:solidFill>
                  <a:prstClr val="white"/>
                </a:solidFill>
                <a:latin typeface="Times New Roman" panose="02020603050405020304" charset="0"/>
                <a:ea typeface="华文楷体" panose="02010600040101010101" pitchFamily="2" charset="-122"/>
                <a:cs typeface="Times New Roman" panose="02020603050405020304" charset="0"/>
              </a:endParaRPr>
            </a:p>
          </p:txBody>
        </p:sp>
      </p:grpSp>
      <p:grpSp>
        <p:nvGrpSpPr>
          <p:cNvPr id="18" name="组合 17"/>
          <p:cNvGrpSpPr/>
          <p:nvPr/>
        </p:nvGrpSpPr>
        <p:grpSpPr>
          <a:xfrm>
            <a:off x="1924189" y="2432050"/>
            <a:ext cx="1725113" cy="400110"/>
            <a:chOff x="3502855" y="2661242"/>
            <a:chExt cx="3615106" cy="533479"/>
          </a:xfrm>
        </p:grpSpPr>
        <p:sp>
          <p:nvSpPr>
            <p:cNvPr id="24" name="文本框 23"/>
            <p:cNvSpPr txBox="1"/>
            <p:nvPr/>
          </p:nvSpPr>
          <p:spPr>
            <a:xfrm>
              <a:off x="3653311" y="2661242"/>
              <a:ext cx="3464650" cy="533479"/>
            </a:xfrm>
            <a:prstGeom prst="rect">
              <a:avLst/>
            </a:prstGeom>
            <a:noFill/>
          </p:spPr>
          <p:txBody>
            <a:bodyPr wrap="square">
              <a:spAutoFit/>
            </a:bodyPr>
            <a:lstStyle/>
            <a:p>
              <a:r>
                <a:rPr lang="zh-CN" altLang="en-US" sz="1800" b="1" dirty="0">
                  <a:solidFill>
                    <a:srgbClr val="183881"/>
                  </a:solidFill>
                  <a:latin typeface="华文楷体" panose="02010600040101010101" pitchFamily="2" charset="-122"/>
                  <a:ea typeface="华文楷体" panose="02010600040101010101" pitchFamily="2" charset="-122"/>
                  <a:cs typeface="+mn-ea"/>
                  <a:sym typeface="+mn-lt"/>
                </a:rPr>
                <a:t>研究难点</a:t>
              </a:r>
              <a:r>
                <a:rPr lang="zh-CN" altLang="en-US" sz="2000" b="1" dirty="0">
                  <a:solidFill>
                    <a:srgbClr val="183881"/>
                  </a:solidFill>
                  <a:latin typeface="华文楷体" panose="02010600040101010101" pitchFamily="2" charset="-122"/>
                  <a:ea typeface="华文楷体" panose="02010600040101010101" pitchFamily="2" charset="-122"/>
                  <a:cs typeface="+mn-ea"/>
                  <a:sym typeface="+mn-lt"/>
                </a:rPr>
                <a:t>：</a:t>
              </a:r>
              <a:endParaRPr lang="zh-CN" altLang="en-US" sz="2000" b="1" dirty="0">
                <a:solidFill>
                  <a:srgbClr val="183881"/>
                </a:solidFill>
                <a:latin typeface="华文楷体" panose="02010600040101010101" pitchFamily="2" charset="-122"/>
                <a:ea typeface="华文楷体" panose="02010600040101010101" pitchFamily="2" charset="-122"/>
                <a:cs typeface="+mn-ea"/>
                <a:sym typeface="+mn-lt"/>
              </a:endParaRPr>
            </a:p>
          </p:txBody>
        </p:sp>
        <p:sp>
          <p:nvSpPr>
            <p:cNvPr id="25" name="平行四边形 24"/>
            <p:cNvSpPr/>
            <p:nvPr/>
          </p:nvSpPr>
          <p:spPr>
            <a:xfrm>
              <a:off x="3502855" y="2792507"/>
              <a:ext cx="107999" cy="323999"/>
            </a:xfrm>
            <a:prstGeom prst="parallelogram">
              <a:avLst/>
            </a:prstGeom>
            <a:solidFill>
              <a:srgbClr val="183881"/>
            </a:solidFill>
            <a:ln>
              <a:solidFill>
                <a:srgbClr val="18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26" name="文本框 25"/>
          <p:cNvSpPr txBox="1"/>
          <p:nvPr/>
        </p:nvSpPr>
        <p:spPr>
          <a:xfrm>
            <a:off x="2020509" y="4134216"/>
            <a:ext cx="3971828" cy="307777"/>
          </a:xfrm>
          <a:prstGeom prst="rect">
            <a:avLst/>
          </a:prstGeom>
          <a:noFill/>
        </p:spPr>
        <p:txBody>
          <a:bodyPr wrap="square" rtlCol="0">
            <a:spAutoFit/>
          </a:bodyPr>
          <a:lstStyle/>
          <a:p>
            <a:pPr marL="138430" indent="-138430" algn="just">
              <a:buClr>
                <a:srgbClr val="3164CC"/>
              </a:buClr>
              <a:buFont typeface="Arial" panose="020B0604020202020204" pitchFamily="34" charset="0"/>
              <a:buChar char="•"/>
            </a:pPr>
            <a:r>
              <a:rPr kumimoji="1" lang="zh-CN" altLang="en-US" sz="1400" b="1" dirty="0">
                <a:latin typeface="华文楷体" panose="02010600040101010101" pitchFamily="2" charset="-122"/>
                <a:ea typeface="华文楷体" panose="02010600040101010101" pitchFamily="2" charset="-122"/>
              </a:rPr>
              <a:t>如何将所有相关源事件的知识进行大规模迁移</a:t>
            </a:r>
            <a:r>
              <a:rPr kumimoji="1" lang="en-US" altLang="zh-CN" sz="1400" dirty="0">
                <a:latin typeface="Times New Roman" panose="02020603050405020304" charset="0"/>
                <a:ea typeface="华文楷体" panose="02010600040101010101" pitchFamily="2" charset="-122"/>
                <a:cs typeface="Times New Roman" panose="02020603050405020304" charset="0"/>
              </a:rPr>
              <a:t>?</a:t>
            </a:r>
            <a:endParaRPr kumimoji="1" lang="zh-CN" altLang="en-US" sz="1400" dirty="0">
              <a:latin typeface="Times New Roman" panose="02020603050405020304" charset="0"/>
              <a:ea typeface="华文楷体" panose="02010600040101010101" pitchFamily="2" charset="-122"/>
              <a:cs typeface="Times New Roman" panose="02020603050405020304" charset="0"/>
            </a:endParaRPr>
          </a:p>
        </p:txBody>
      </p:sp>
      <p:sp>
        <p:nvSpPr>
          <p:cNvPr id="29" name="文本框 28"/>
          <p:cNvSpPr txBox="1"/>
          <p:nvPr/>
        </p:nvSpPr>
        <p:spPr>
          <a:xfrm>
            <a:off x="2020509" y="3046876"/>
            <a:ext cx="3971828" cy="307777"/>
          </a:xfrm>
          <a:prstGeom prst="rect">
            <a:avLst/>
          </a:prstGeom>
          <a:noFill/>
        </p:spPr>
        <p:txBody>
          <a:bodyPr wrap="square" rtlCol="0">
            <a:spAutoFit/>
          </a:bodyPr>
          <a:lstStyle/>
          <a:p>
            <a:pPr marL="138430" indent="-138430" algn="just">
              <a:buClr>
                <a:srgbClr val="3164CC"/>
              </a:buClr>
              <a:buFont typeface="Arial" panose="020B0604020202020204" pitchFamily="34" charset="0"/>
              <a:buChar char="•"/>
            </a:pPr>
            <a:r>
              <a:rPr kumimoji="1" lang="zh-CN" altLang="en-US" sz="1400" b="1" dirty="0">
                <a:latin typeface="华文楷体" panose="02010600040101010101" pitchFamily="2" charset="-122"/>
                <a:ea typeface="华文楷体" panose="02010600040101010101" pitchFamily="2" charset="-122"/>
              </a:rPr>
              <a:t>如何识别相关的事件集合以从中迁移知识</a:t>
            </a:r>
            <a:r>
              <a:rPr kumimoji="1" lang="en-US" altLang="zh-CN" sz="1400" dirty="0">
                <a:latin typeface="Times New Roman" panose="02020603050405020304" charset="0"/>
                <a:ea typeface="华文楷体" panose="02010600040101010101" pitchFamily="2" charset="-122"/>
                <a:cs typeface="Times New Roman" panose="02020603050405020304" charset="0"/>
              </a:rPr>
              <a:t>?</a:t>
            </a:r>
            <a:endParaRPr kumimoji="1" lang="zh-CN" altLang="en-US" sz="1400" dirty="0">
              <a:latin typeface="Times New Roman" panose="02020603050405020304" charset="0"/>
              <a:ea typeface="华文楷体" panose="02010600040101010101" pitchFamily="2" charset="-122"/>
              <a:cs typeface="Times New Roman" panose="02020603050405020304" charset="0"/>
            </a:endParaRPr>
          </a:p>
        </p:txBody>
      </p:sp>
      <mc:AlternateContent xmlns:mc="http://schemas.openxmlformats.org/markup-compatibility/2006">
        <mc:Choice xmlns:a14="http://schemas.microsoft.com/office/drawing/2010/main" Requires="a14">
          <p:sp>
            <p:nvSpPr>
              <p:cNvPr id="30" name="文本框 29"/>
              <p:cNvSpPr txBox="1"/>
              <p:nvPr/>
            </p:nvSpPr>
            <p:spPr>
              <a:xfrm>
                <a:off x="244637" y="961334"/>
                <a:ext cx="8553278" cy="584775"/>
              </a:xfrm>
              <a:prstGeom prst="rect">
                <a:avLst/>
              </a:prstGeom>
              <a:noFill/>
            </p:spPr>
            <p:txBody>
              <a:bodyPr wrap="square" rtlCol="0">
                <a:spAutoFit/>
              </a:bodyPr>
              <a:lstStyle/>
              <a:p>
                <a:pPr algn="just">
                  <a:buClr>
                    <a:srgbClr val="0070C0"/>
                  </a:buClr>
                </a:pPr>
                <a:r>
                  <a:rPr kumimoji="1" lang="zh-CN" altLang="en-US" sz="1600" b="1" dirty="0">
                    <a:latin typeface="华文楷体" panose="02010600040101010101" pitchFamily="2" charset="-122"/>
                    <a:ea typeface="华文楷体" panose="02010600040101010101" pitchFamily="2" charset="-122"/>
                  </a:rPr>
                  <a:t>按照域组织不同事件知识，给定不同的域</a:t>
                </a:r>
                <a14:m>
                  <m:oMath xmlns:m="http://schemas.openxmlformats.org/officeDocument/2006/math">
                    <m:r>
                      <a:rPr kumimoji="1" lang="zh-CN" altLang="en-US" sz="1600" b="0" i="1" smtClean="0">
                        <a:latin typeface="Cambria Math" panose="02040503050406030204" pitchFamily="18" charset="0"/>
                        <a:ea typeface="华文楷体" panose="02010600040101010101" pitchFamily="2" charset="-122"/>
                      </a:rPr>
                      <m:t>𝒟</m:t>
                    </m:r>
                    <m:r>
                      <a:rPr kumimoji="1" lang="en-US" altLang="zh-CN" sz="1600" b="0" i="1" smtClean="0">
                        <a:latin typeface="Cambria Math" panose="02040503050406030204" pitchFamily="18" charset="0"/>
                        <a:ea typeface="华文楷体" panose="02010600040101010101" pitchFamily="2" charset="-122"/>
                      </a:rPr>
                      <m:t>=</m:t>
                    </m:r>
                    <m:d>
                      <m:dPr>
                        <m:begChr m:val="{"/>
                        <m:endChr m:val="}"/>
                        <m:ctrlPr>
                          <a:rPr kumimoji="1" lang="en-US" altLang="zh-CN" sz="1600" i="1" smtClean="0">
                            <a:latin typeface="Cambria Math" panose="02040503050406030204" pitchFamily="18" charset="0"/>
                            <a:ea typeface="华文楷体" panose="02010600040101010101" pitchFamily="2" charset="-122"/>
                          </a:rPr>
                        </m:ctrlPr>
                      </m:dPr>
                      <m:e>
                        <m:sSub>
                          <m:sSubPr>
                            <m:ctrlPr>
                              <a:rPr kumimoji="1" lang="en-US" altLang="zh-CN" sz="1600" i="1" smtClean="0">
                                <a:latin typeface="Cambria Math" panose="02040503050406030204" pitchFamily="18" charset="0"/>
                                <a:ea typeface="华文楷体" panose="02010600040101010101" pitchFamily="2" charset="-122"/>
                              </a:rPr>
                            </m:ctrlPr>
                          </m:sSubPr>
                          <m:e>
                            <m:r>
                              <a:rPr kumimoji="1" lang="en-US" altLang="zh-CN" sz="1600" b="0" i="1" smtClean="0">
                                <a:latin typeface="Cambria Math" panose="02040503050406030204" pitchFamily="18" charset="0"/>
                                <a:ea typeface="华文楷体" panose="02010600040101010101" pitchFamily="2" charset="-122"/>
                              </a:rPr>
                              <m:t>𝐷</m:t>
                            </m:r>
                          </m:e>
                          <m:sub>
                            <m:r>
                              <a:rPr kumimoji="1" lang="en-US" altLang="zh-CN" sz="1600" b="0" i="1" smtClean="0">
                                <a:latin typeface="Cambria Math" panose="02040503050406030204" pitchFamily="18" charset="0"/>
                                <a:ea typeface="华文楷体" panose="02010600040101010101" pitchFamily="2" charset="-122"/>
                              </a:rPr>
                              <m:t>1</m:t>
                            </m:r>
                          </m:sub>
                        </m:sSub>
                        <m:r>
                          <a:rPr kumimoji="1" lang="en-US" altLang="zh-CN" sz="1600" b="0" i="1" smtClean="0">
                            <a:latin typeface="Cambria Math" panose="02040503050406030204" pitchFamily="18" charset="0"/>
                            <a:ea typeface="华文楷体" panose="02010600040101010101" pitchFamily="2" charset="-122"/>
                          </a:rPr>
                          <m:t>,</m:t>
                        </m:r>
                        <m:sSub>
                          <m:sSubPr>
                            <m:ctrlPr>
                              <a:rPr kumimoji="1" lang="en-US" altLang="zh-CN" sz="1600" b="0" i="1" smtClean="0">
                                <a:latin typeface="Cambria Math" panose="02040503050406030204" pitchFamily="18" charset="0"/>
                                <a:ea typeface="华文楷体" panose="02010600040101010101" pitchFamily="2" charset="-122"/>
                              </a:rPr>
                            </m:ctrlPr>
                          </m:sSubPr>
                          <m:e>
                            <m:r>
                              <a:rPr kumimoji="1" lang="en-US" altLang="zh-CN" sz="1600" b="0" i="1" smtClean="0">
                                <a:latin typeface="Cambria Math" panose="02040503050406030204" pitchFamily="18" charset="0"/>
                                <a:ea typeface="华文楷体" panose="02010600040101010101" pitchFamily="2" charset="-122"/>
                              </a:rPr>
                              <m:t>𝐷</m:t>
                            </m:r>
                          </m:e>
                          <m:sub>
                            <m:r>
                              <a:rPr kumimoji="1" lang="en-US" altLang="zh-CN" sz="1600" b="0" i="1" smtClean="0">
                                <a:latin typeface="Cambria Math" panose="02040503050406030204" pitchFamily="18" charset="0"/>
                                <a:ea typeface="华文楷体" panose="02010600040101010101" pitchFamily="2" charset="-122"/>
                              </a:rPr>
                              <m:t>2</m:t>
                            </m:r>
                          </m:sub>
                        </m:sSub>
                        <m:r>
                          <a:rPr kumimoji="1" lang="en-US" altLang="zh-CN" sz="1600" b="0" i="1" smtClean="0">
                            <a:latin typeface="Cambria Math" panose="02040503050406030204" pitchFamily="18" charset="0"/>
                            <a:ea typeface="华文楷体" panose="02010600040101010101" pitchFamily="2" charset="-122"/>
                          </a:rPr>
                          <m:t>,</m:t>
                        </m:r>
                        <m:r>
                          <a:rPr kumimoji="1" lang="en-US" altLang="zh-CN" sz="1600" b="0" i="1" smtClean="0">
                            <a:latin typeface="Cambria Math" panose="02040503050406030204" pitchFamily="18" charset="0"/>
                            <a:ea typeface="Cambria Math" panose="02040503050406030204" pitchFamily="18" charset="0"/>
                          </a:rPr>
                          <m:t>⋯,</m:t>
                        </m:r>
                        <m:sSub>
                          <m:sSubPr>
                            <m:ctrlPr>
                              <a:rPr kumimoji="1" lang="en-US" altLang="zh-CN" sz="1600" b="0" i="1" smtClean="0">
                                <a:latin typeface="Cambria Math" panose="02040503050406030204" pitchFamily="18" charset="0"/>
                                <a:ea typeface="Cambria Math" panose="02040503050406030204" pitchFamily="18" charset="0"/>
                              </a:rPr>
                            </m:ctrlPr>
                          </m:sSubPr>
                          <m:e>
                            <m:r>
                              <a:rPr kumimoji="1" lang="en-US" altLang="zh-CN" sz="1600" b="0" i="1" smtClean="0">
                                <a:latin typeface="Cambria Math" panose="02040503050406030204" pitchFamily="18" charset="0"/>
                                <a:ea typeface="Cambria Math" panose="02040503050406030204" pitchFamily="18" charset="0"/>
                              </a:rPr>
                              <m:t>𝐷</m:t>
                            </m:r>
                          </m:e>
                          <m:sub>
                            <m:r>
                              <a:rPr kumimoji="1" lang="en-US" altLang="zh-CN" sz="1600" b="0" i="1" smtClean="0">
                                <a:latin typeface="Cambria Math" panose="02040503050406030204" pitchFamily="18" charset="0"/>
                                <a:ea typeface="Cambria Math" panose="02040503050406030204" pitchFamily="18" charset="0"/>
                              </a:rPr>
                              <m:t>𝑛</m:t>
                            </m:r>
                          </m:sub>
                        </m:sSub>
                      </m:e>
                    </m:d>
                  </m:oMath>
                </a14:m>
                <a:r>
                  <a:rPr kumimoji="1" lang="zh-CN" altLang="en-US" sz="1600" b="1" dirty="0">
                    <a:latin typeface="华文楷体" panose="02010600040101010101" pitchFamily="2" charset="-122"/>
                    <a:ea typeface="华文楷体" panose="02010600040101010101" pitchFamily="2" charset="-122"/>
                  </a:rPr>
                  <a:t>，已检测的多个历史事件</a:t>
                </a:r>
                <a14:m>
                  <m:oMath xmlns:m="http://schemas.openxmlformats.org/officeDocument/2006/math">
                    <m:r>
                      <a:rPr kumimoji="1" lang="en-US" altLang="zh-CN" sz="1600" i="1" smtClean="0">
                        <a:latin typeface="Cambria Math" panose="02040503050406030204" pitchFamily="18" charset="0"/>
                        <a:ea typeface="Cambria Math" panose="02040503050406030204" pitchFamily="18" charset="0"/>
                      </a:rPr>
                      <m:t>ℰ</m:t>
                    </m:r>
                    <m:r>
                      <a:rPr kumimoji="1" lang="en-US" altLang="zh-CN" sz="1600" i="1">
                        <a:latin typeface="Cambria Math" panose="02040503050406030204" pitchFamily="18" charset="0"/>
                        <a:ea typeface="华文楷体" panose="02010600040101010101" pitchFamily="2" charset="-122"/>
                      </a:rPr>
                      <m:t>=</m:t>
                    </m:r>
                    <m:d>
                      <m:dPr>
                        <m:begChr m:val="{"/>
                        <m:endChr m:val="}"/>
                        <m:ctrlPr>
                          <a:rPr kumimoji="1" lang="en-US" altLang="zh-CN" sz="1600" i="1">
                            <a:latin typeface="Cambria Math" panose="02040503050406030204" pitchFamily="18" charset="0"/>
                            <a:ea typeface="华文楷体" panose="02010600040101010101" pitchFamily="2" charset="-122"/>
                          </a:rPr>
                        </m:ctrlPr>
                      </m:dPr>
                      <m:e>
                        <m:sSub>
                          <m:sSubPr>
                            <m:ctrlPr>
                              <a:rPr kumimoji="1" lang="en-US" altLang="zh-CN" sz="1600" i="1">
                                <a:latin typeface="Cambria Math" panose="02040503050406030204" pitchFamily="18" charset="0"/>
                                <a:ea typeface="华文楷体" panose="02010600040101010101" pitchFamily="2" charset="-122"/>
                              </a:rPr>
                            </m:ctrlPr>
                          </m:sSubPr>
                          <m:e>
                            <m:r>
                              <a:rPr kumimoji="1" lang="en-US" altLang="zh-CN" sz="1600" b="0" i="1" smtClean="0">
                                <a:latin typeface="Cambria Math" panose="02040503050406030204" pitchFamily="18" charset="0"/>
                                <a:ea typeface="华文楷体" panose="02010600040101010101" pitchFamily="2" charset="-122"/>
                              </a:rPr>
                              <m:t>𝐸</m:t>
                            </m:r>
                          </m:e>
                          <m:sub>
                            <m:r>
                              <a:rPr kumimoji="1" lang="en-US" altLang="zh-CN" sz="1600" i="1">
                                <a:latin typeface="Cambria Math" panose="02040503050406030204" pitchFamily="18" charset="0"/>
                                <a:ea typeface="华文楷体" panose="02010600040101010101" pitchFamily="2" charset="-122"/>
                              </a:rPr>
                              <m:t>1</m:t>
                            </m:r>
                          </m:sub>
                        </m:sSub>
                        <m:r>
                          <a:rPr kumimoji="1" lang="en-US" altLang="zh-CN" sz="1600" i="1">
                            <a:latin typeface="Cambria Math" panose="02040503050406030204" pitchFamily="18" charset="0"/>
                            <a:ea typeface="华文楷体" panose="02010600040101010101" pitchFamily="2" charset="-122"/>
                          </a:rPr>
                          <m:t>,</m:t>
                        </m:r>
                        <m:sSub>
                          <m:sSubPr>
                            <m:ctrlPr>
                              <a:rPr kumimoji="1" lang="en-US" altLang="zh-CN" sz="1600" i="1">
                                <a:latin typeface="Cambria Math" panose="02040503050406030204" pitchFamily="18" charset="0"/>
                                <a:ea typeface="华文楷体" panose="02010600040101010101" pitchFamily="2" charset="-122"/>
                              </a:rPr>
                            </m:ctrlPr>
                          </m:sSubPr>
                          <m:e>
                            <m:r>
                              <a:rPr kumimoji="1" lang="en-US" altLang="zh-CN" sz="1600" b="0" i="1" smtClean="0">
                                <a:latin typeface="Cambria Math" panose="02040503050406030204" pitchFamily="18" charset="0"/>
                                <a:ea typeface="华文楷体" panose="02010600040101010101" pitchFamily="2" charset="-122"/>
                              </a:rPr>
                              <m:t>𝐸</m:t>
                            </m:r>
                          </m:e>
                          <m:sub>
                            <m:r>
                              <a:rPr kumimoji="1" lang="en-US" altLang="zh-CN" sz="1600" i="1">
                                <a:latin typeface="Cambria Math" panose="02040503050406030204" pitchFamily="18" charset="0"/>
                                <a:ea typeface="华文楷体" panose="02010600040101010101" pitchFamily="2" charset="-122"/>
                              </a:rPr>
                              <m:t>2</m:t>
                            </m:r>
                          </m:sub>
                        </m:sSub>
                        <m:r>
                          <a:rPr kumimoji="1" lang="en-US" altLang="zh-CN" sz="1600" i="1">
                            <a:latin typeface="Cambria Math" panose="02040503050406030204" pitchFamily="18" charset="0"/>
                            <a:ea typeface="华文楷体" panose="02010600040101010101" pitchFamily="2" charset="-122"/>
                          </a:rPr>
                          <m:t>,</m:t>
                        </m:r>
                        <m:r>
                          <a:rPr kumimoji="1" lang="en-US" altLang="zh-CN" sz="1600" i="1">
                            <a:latin typeface="Cambria Math" panose="02040503050406030204" pitchFamily="18" charset="0"/>
                            <a:ea typeface="Cambria Math" panose="02040503050406030204" pitchFamily="18" charset="0"/>
                          </a:rPr>
                          <m:t>⋯,</m:t>
                        </m:r>
                        <m:sSub>
                          <m:sSubPr>
                            <m:ctrlPr>
                              <a:rPr kumimoji="1" lang="en-US" altLang="zh-CN" sz="1600" i="1">
                                <a:latin typeface="Cambria Math" panose="02040503050406030204" pitchFamily="18" charset="0"/>
                                <a:ea typeface="Cambria Math" panose="02040503050406030204" pitchFamily="18" charset="0"/>
                              </a:rPr>
                            </m:ctrlPr>
                          </m:sSubPr>
                          <m:e>
                            <m:r>
                              <a:rPr kumimoji="1" lang="en-US" altLang="zh-CN" sz="1600" b="0" i="1" smtClean="0">
                                <a:latin typeface="Cambria Math" panose="02040503050406030204" pitchFamily="18" charset="0"/>
                                <a:ea typeface="Cambria Math" panose="02040503050406030204" pitchFamily="18" charset="0"/>
                              </a:rPr>
                              <m:t>𝐸</m:t>
                            </m:r>
                          </m:e>
                          <m:sub>
                            <m:r>
                              <a:rPr kumimoji="1" lang="en-US" altLang="zh-CN" sz="1600" i="1">
                                <a:latin typeface="Cambria Math" panose="02040503050406030204" pitchFamily="18" charset="0"/>
                                <a:ea typeface="Cambria Math" panose="02040503050406030204" pitchFamily="18" charset="0"/>
                              </a:rPr>
                              <m:t>𝑛</m:t>
                            </m:r>
                          </m:sub>
                        </m:sSub>
                      </m:e>
                    </m:d>
                  </m:oMath>
                </a14:m>
                <a:r>
                  <a:rPr kumimoji="1" lang="zh-CN" altLang="en-US" sz="1600" b="1" dirty="0">
                    <a:latin typeface="华文楷体" panose="02010600040101010101" pitchFamily="2" charset="-122"/>
                    <a:ea typeface="华文楷体" panose="02010600040101010101" pitchFamily="2" charset="-122"/>
                  </a:rPr>
                  <a:t>，其中</a:t>
                </a:r>
                <a14:m>
                  <m:oMath xmlns:m="http://schemas.openxmlformats.org/officeDocument/2006/math">
                    <m:sSub>
                      <m:sSubPr>
                        <m:ctrlPr>
                          <a:rPr kumimoji="1" lang="en-US" altLang="zh-CN" sz="1600" i="1">
                            <a:latin typeface="Cambria Math" panose="02040503050406030204" pitchFamily="18" charset="0"/>
                            <a:ea typeface="华文楷体" panose="02010600040101010101" pitchFamily="2" charset="-122"/>
                          </a:rPr>
                        </m:ctrlPr>
                      </m:sSubPr>
                      <m:e>
                        <m:r>
                          <a:rPr kumimoji="1" lang="en-US" altLang="zh-CN" sz="1600" i="1">
                            <a:latin typeface="Cambria Math" panose="02040503050406030204" pitchFamily="18" charset="0"/>
                            <a:ea typeface="华文楷体" panose="02010600040101010101" pitchFamily="2" charset="-122"/>
                          </a:rPr>
                          <m:t>𝐸</m:t>
                        </m:r>
                      </m:e>
                      <m:sub>
                        <m:r>
                          <a:rPr kumimoji="1" lang="en-US" altLang="zh-CN" sz="1600" b="0" i="1" smtClean="0">
                            <a:latin typeface="Cambria Math" panose="02040503050406030204" pitchFamily="18" charset="0"/>
                            <a:ea typeface="华文楷体" panose="02010600040101010101" pitchFamily="2" charset="-122"/>
                          </a:rPr>
                          <m:t>𝑖</m:t>
                        </m:r>
                      </m:sub>
                    </m:sSub>
                    <m:r>
                      <a:rPr kumimoji="1" lang="en-US" altLang="zh-CN" sz="1600" b="0" i="1" smtClean="0">
                        <a:latin typeface="Cambria Math" panose="02040503050406030204" pitchFamily="18" charset="0"/>
                        <a:ea typeface="华文楷体" panose="02010600040101010101" pitchFamily="2" charset="-122"/>
                      </a:rPr>
                      <m:t>=</m:t>
                    </m:r>
                    <m:d>
                      <m:dPr>
                        <m:ctrlPr>
                          <a:rPr kumimoji="1" lang="en-US" altLang="zh-CN" sz="1600" b="0" i="1" smtClean="0">
                            <a:latin typeface="Cambria Math" panose="02040503050406030204" pitchFamily="18" charset="0"/>
                            <a:ea typeface="华文楷体" panose="02010600040101010101" pitchFamily="2" charset="-122"/>
                          </a:rPr>
                        </m:ctrlPr>
                      </m:dPr>
                      <m:e>
                        <m:sSub>
                          <m:sSubPr>
                            <m:ctrlPr>
                              <a:rPr kumimoji="1" lang="en-US" altLang="zh-CN" sz="1600" b="0" i="1" smtClean="0">
                                <a:latin typeface="Cambria Math" panose="02040503050406030204" pitchFamily="18" charset="0"/>
                                <a:ea typeface="华文楷体" panose="02010600040101010101" pitchFamily="2" charset="-122"/>
                              </a:rPr>
                            </m:ctrlPr>
                          </m:sSubPr>
                          <m:e>
                            <m:r>
                              <a:rPr kumimoji="1" lang="en-US" altLang="zh-CN" sz="1600" b="0" i="1" smtClean="0">
                                <a:latin typeface="Cambria Math" panose="02040503050406030204" pitchFamily="18" charset="0"/>
                                <a:ea typeface="华文楷体" panose="02010600040101010101" pitchFamily="2" charset="-122"/>
                              </a:rPr>
                              <m:t>𝐶</m:t>
                            </m:r>
                          </m:e>
                          <m:sub>
                            <m:r>
                              <a:rPr kumimoji="1" lang="en-US" altLang="zh-CN" sz="1600" b="0" i="1" smtClean="0">
                                <a:latin typeface="Cambria Math" panose="02040503050406030204" pitchFamily="18" charset="0"/>
                                <a:ea typeface="华文楷体" panose="02010600040101010101" pitchFamily="2" charset="-122"/>
                              </a:rPr>
                              <m:t>𝑖</m:t>
                            </m:r>
                          </m:sub>
                        </m:sSub>
                        <m:r>
                          <a:rPr kumimoji="1" lang="en-US" altLang="zh-CN" sz="1600" b="0" i="1" smtClean="0">
                            <a:latin typeface="Cambria Math" panose="02040503050406030204" pitchFamily="18" charset="0"/>
                            <a:ea typeface="华文楷体" panose="02010600040101010101" pitchFamily="2" charset="-122"/>
                          </a:rPr>
                          <m:t>,</m:t>
                        </m:r>
                        <m:sSub>
                          <m:sSubPr>
                            <m:ctrlPr>
                              <a:rPr kumimoji="1" lang="en-US" altLang="zh-CN" sz="1600" b="0" i="1" smtClean="0">
                                <a:latin typeface="Cambria Math" panose="02040503050406030204" pitchFamily="18" charset="0"/>
                                <a:ea typeface="华文楷体" panose="02010600040101010101" pitchFamily="2" charset="-122"/>
                              </a:rPr>
                            </m:ctrlPr>
                          </m:sSubPr>
                          <m:e>
                            <m:r>
                              <a:rPr kumimoji="1" lang="en-US" altLang="zh-CN" sz="1600" b="0" i="1" smtClean="0">
                                <a:latin typeface="Cambria Math" panose="02040503050406030204" pitchFamily="18" charset="0"/>
                                <a:ea typeface="华文楷体" panose="02010600040101010101" pitchFamily="2" charset="-122"/>
                              </a:rPr>
                              <m:t>𝑅</m:t>
                            </m:r>
                          </m:e>
                          <m:sub>
                            <m:r>
                              <a:rPr kumimoji="1" lang="en-US" altLang="zh-CN" sz="1600" b="0" i="1" smtClean="0">
                                <a:latin typeface="Cambria Math" panose="02040503050406030204" pitchFamily="18" charset="0"/>
                                <a:ea typeface="华文楷体" panose="02010600040101010101" pitchFamily="2" charset="-122"/>
                              </a:rPr>
                              <m:t>𝑖</m:t>
                            </m:r>
                          </m:sub>
                        </m:sSub>
                      </m:e>
                    </m:d>
                  </m:oMath>
                </a14:m>
                <a:r>
                  <a:rPr kumimoji="1" lang="zh-CN" altLang="en-US" sz="1600" b="1" dirty="0">
                    <a:latin typeface="华文楷体" panose="02010600040101010101" pitchFamily="2" charset="-122"/>
                    <a:ea typeface="华文楷体" panose="02010600040101010101" pitchFamily="2" charset="-122"/>
                  </a:rPr>
                  <a:t>，构建保留历史事件知识的自学习假消息检测模型：</a:t>
                </a:r>
                <a:endParaRPr kumimoji="1" lang="zh-CN" altLang="en-US" sz="1600" b="1" dirty="0">
                  <a:latin typeface="华文楷体" panose="02010600040101010101" pitchFamily="2" charset="-122"/>
                  <a:ea typeface="华文楷体" panose="02010600040101010101" pitchFamily="2" charset="-122"/>
                </a:endParaRPr>
              </a:p>
            </p:txBody>
          </p:sp>
        </mc:Choice>
        <mc:Fallback>
          <p:sp>
            <p:nvSpPr>
              <p:cNvPr id="30" name="文本框 29"/>
              <p:cNvSpPr txBox="1">
                <a:spLocks noRot="1" noChangeAspect="1" noMove="1" noResize="1" noEditPoints="1" noAdjustHandles="1" noChangeArrowheads="1" noChangeShapeType="1" noTextEdit="1"/>
              </p:cNvSpPr>
              <p:nvPr/>
            </p:nvSpPr>
            <p:spPr>
              <a:xfrm>
                <a:off x="244637" y="961334"/>
                <a:ext cx="8553278" cy="584775"/>
              </a:xfrm>
              <a:prstGeom prst="rect">
                <a:avLst/>
              </a:prstGeom>
              <a:blipFill rotWithShape="1">
                <a:blip r:embed="rId1"/>
                <a:stretch>
                  <a:fillRect l="-2" t="-99" r="7" b="89"/>
                </a:stretch>
              </a:blipFill>
            </p:spPr>
            <p:txBody>
              <a:bodyPr/>
              <a:lstStyle/>
              <a:p>
                <a:r>
                  <a:rPr lang="zh-CN" altLang="en-US">
                    <a:noFill/>
                  </a:rPr>
                  <a:t> </a:t>
                </a:r>
              </a:p>
            </p:txBody>
          </p:sp>
        </mc:Fallback>
      </mc:AlternateContent>
      <p:cxnSp>
        <p:nvCxnSpPr>
          <p:cNvPr id="5" name="直线箭头连接符 4"/>
          <p:cNvCxnSpPr/>
          <p:nvPr/>
        </p:nvCxnSpPr>
        <p:spPr>
          <a:xfrm flipH="1">
            <a:off x="2605376" y="1546109"/>
            <a:ext cx="181370" cy="20475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p:nvPr/>
        </p:nvCxnSpPr>
        <p:spPr>
          <a:xfrm>
            <a:off x="3097843" y="1557551"/>
            <a:ext cx="195223" cy="18959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030572" y="1750864"/>
            <a:ext cx="1011411" cy="276999"/>
          </a:xfrm>
          <a:prstGeom prst="rect">
            <a:avLst/>
          </a:prstGeom>
        </p:spPr>
        <p:txBody>
          <a:bodyPr wrap="square">
            <a:spAutoFit/>
          </a:bodyPr>
          <a:lstStyle/>
          <a:p>
            <a:pPr algn="ctr" defTabSz="457200"/>
            <a:r>
              <a:rPr kumimoji="1" lang="zh-CN" altLang="en-US" sz="1200" b="1" dirty="0">
                <a:solidFill>
                  <a:srgbClr val="C00000"/>
                </a:solidFill>
                <a:latin typeface="华文楷体" panose="02010600040101010101" pitchFamily="2" charset="-122"/>
                <a:ea typeface="华文楷体" panose="02010600040101010101" pitchFamily="2" charset="-122"/>
              </a:rPr>
              <a:t>有监督信息</a:t>
            </a:r>
            <a:endParaRPr kumimoji="1" lang="en-US" altLang="zh-CN" sz="1200" b="1" dirty="0">
              <a:solidFill>
                <a:srgbClr val="C00000"/>
              </a:solidFill>
              <a:latin typeface="华文楷体" panose="02010600040101010101" pitchFamily="2" charset="-122"/>
              <a:ea typeface="华文楷体" panose="02010600040101010101" pitchFamily="2" charset="-122"/>
            </a:endParaRPr>
          </a:p>
        </p:txBody>
      </p:sp>
      <p:sp>
        <p:nvSpPr>
          <p:cNvPr id="38" name="矩形 37"/>
          <p:cNvSpPr/>
          <p:nvPr/>
        </p:nvSpPr>
        <p:spPr>
          <a:xfrm>
            <a:off x="3126658" y="1677160"/>
            <a:ext cx="1011411" cy="276999"/>
          </a:xfrm>
          <a:prstGeom prst="rect">
            <a:avLst/>
          </a:prstGeom>
        </p:spPr>
        <p:txBody>
          <a:bodyPr wrap="square">
            <a:spAutoFit/>
          </a:bodyPr>
          <a:lstStyle/>
          <a:p>
            <a:pPr algn="ctr" defTabSz="457200"/>
            <a:r>
              <a:rPr kumimoji="1" lang="zh-CN" altLang="en-US" sz="1200" b="1" dirty="0">
                <a:solidFill>
                  <a:srgbClr val="C00000"/>
                </a:solidFill>
                <a:latin typeface="华文楷体" panose="02010600040101010101" pitchFamily="2" charset="-122"/>
                <a:ea typeface="华文楷体" panose="02010600040101010101" pitchFamily="2" charset="-122"/>
              </a:rPr>
              <a:t>事件表示</a:t>
            </a:r>
            <a:endParaRPr kumimoji="1" lang="en-US" altLang="zh-CN" sz="1200" b="1" dirty="0">
              <a:solidFill>
                <a:srgbClr val="C00000"/>
              </a:solidFill>
              <a:latin typeface="华文楷体" panose="02010600040101010101" pitchFamily="2" charset="-122"/>
              <a:ea typeface="华文楷体" panose="02010600040101010101" pitchFamily="2" charset="-122"/>
            </a:endParaRPr>
          </a:p>
        </p:txBody>
      </p:sp>
      <p:sp>
        <p:nvSpPr>
          <p:cNvPr id="39" name="矩形 38"/>
          <p:cNvSpPr/>
          <p:nvPr/>
        </p:nvSpPr>
        <p:spPr>
          <a:xfrm>
            <a:off x="426719" y="2321147"/>
            <a:ext cx="696863" cy="584775"/>
          </a:xfrm>
          <a:prstGeom prst="rect">
            <a:avLst/>
          </a:prstGeom>
          <a:solidFill>
            <a:srgbClr val="C000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1" lang="zh-CN" altLang="en-US" sz="135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rPr>
              <a:t>知识</a:t>
            </a:r>
            <a:endParaRPr kumimoji="1" lang="en-US" altLang="zh-CN" sz="135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endParaRPr>
          </a:p>
          <a:p>
            <a:pPr marL="0" marR="0" lvl="0" indent="0" algn="ctr" defTabSz="685800" eaLnBrk="1" fontAlgn="auto" latinLnBrk="0" hangingPunct="1">
              <a:lnSpc>
                <a:spcPct val="100000"/>
              </a:lnSpc>
              <a:spcBef>
                <a:spcPts val="0"/>
              </a:spcBef>
              <a:spcAft>
                <a:spcPts val="0"/>
              </a:spcAft>
              <a:buClrTx/>
              <a:buSzTx/>
              <a:buFontTx/>
              <a:buNone/>
              <a:defRPr/>
            </a:pPr>
            <a:r>
              <a:rPr kumimoji="1" lang="zh-CN" altLang="en-US" sz="135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rPr>
              <a:t>保留</a:t>
            </a:r>
            <a:endParaRPr kumimoji="1" lang="zh-CN" altLang="en-US" sz="135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endParaRPr>
          </a:p>
        </p:txBody>
      </p:sp>
      <p:sp>
        <p:nvSpPr>
          <p:cNvPr id="42" name="矩形 41"/>
          <p:cNvSpPr/>
          <p:nvPr/>
        </p:nvSpPr>
        <p:spPr>
          <a:xfrm>
            <a:off x="426720" y="3922260"/>
            <a:ext cx="696862" cy="584775"/>
          </a:xfrm>
          <a:prstGeom prst="rect">
            <a:avLst/>
          </a:prstGeom>
          <a:solidFill>
            <a:srgbClr val="C000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1" lang="zh-CN" altLang="en-US" sz="135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rPr>
              <a:t>知识</a:t>
            </a:r>
            <a:endParaRPr kumimoji="1" lang="en-US" altLang="zh-CN" sz="135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endParaRPr>
          </a:p>
          <a:p>
            <a:pPr marL="0" marR="0" lvl="0" indent="0" algn="ctr" defTabSz="685800" eaLnBrk="1" fontAlgn="auto" latinLnBrk="0" hangingPunct="1">
              <a:lnSpc>
                <a:spcPct val="100000"/>
              </a:lnSpc>
              <a:spcBef>
                <a:spcPts val="0"/>
              </a:spcBef>
              <a:spcAft>
                <a:spcPts val="0"/>
              </a:spcAft>
              <a:buClrTx/>
              <a:buSzTx/>
              <a:buFontTx/>
              <a:buNone/>
              <a:defRPr/>
            </a:pPr>
            <a:r>
              <a:rPr kumimoji="1" lang="zh-CN" altLang="en-US" sz="135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rPr>
              <a:t>迁移</a:t>
            </a:r>
            <a:endParaRPr kumimoji="1" lang="zh-CN" altLang="en-US" sz="135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endParaRPr>
          </a:p>
        </p:txBody>
      </p:sp>
      <p:sp>
        <p:nvSpPr>
          <p:cNvPr id="11" name="右大括号 10"/>
          <p:cNvSpPr/>
          <p:nvPr/>
        </p:nvSpPr>
        <p:spPr>
          <a:xfrm>
            <a:off x="1323351" y="2549570"/>
            <a:ext cx="177302" cy="1720463"/>
          </a:xfrm>
          <a:prstGeom prst="rightBrace">
            <a:avLst/>
          </a:prstGeom>
          <a:ln w="12700">
            <a:solidFill>
              <a:srgbClr val="3366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3" name="文本框 42"/>
          <p:cNvSpPr txBox="1"/>
          <p:nvPr/>
        </p:nvSpPr>
        <p:spPr>
          <a:xfrm>
            <a:off x="2020509" y="3487379"/>
            <a:ext cx="3971828" cy="523220"/>
          </a:xfrm>
          <a:prstGeom prst="rect">
            <a:avLst/>
          </a:prstGeom>
          <a:noFill/>
        </p:spPr>
        <p:txBody>
          <a:bodyPr wrap="square" rtlCol="0">
            <a:spAutoFit/>
          </a:bodyPr>
          <a:lstStyle/>
          <a:p>
            <a:pPr marL="138430" indent="-138430" algn="just">
              <a:buClr>
                <a:srgbClr val="3164CC"/>
              </a:buClr>
              <a:buFont typeface="Arial" panose="020B0604020202020204" pitchFamily="34" charset="0"/>
              <a:buChar char="•"/>
            </a:pPr>
            <a:r>
              <a:rPr kumimoji="1" lang="zh-CN" altLang="en-US" sz="1400" b="1" dirty="0">
                <a:latin typeface="华文楷体" panose="02010600040101010101" pitchFamily="2" charset="-122"/>
                <a:ea typeface="华文楷体" panose="02010600040101010101" pitchFamily="2" charset="-122"/>
              </a:rPr>
              <a:t>以什么形式存储历史事件知识可减弱较大存储空间需求</a:t>
            </a:r>
            <a:r>
              <a:rPr kumimoji="1" lang="en-US" altLang="zh-CN" sz="1400" dirty="0">
                <a:latin typeface="Times New Roman" panose="02020603050405020304" charset="0"/>
                <a:ea typeface="华文楷体" panose="02010600040101010101" pitchFamily="2" charset="-122"/>
                <a:cs typeface="Times New Roman" panose="02020603050405020304" charset="0"/>
              </a:rPr>
              <a:t>?</a:t>
            </a:r>
            <a:endParaRPr kumimoji="1" lang="zh-CN" altLang="en-US" sz="1400" dirty="0">
              <a:latin typeface="Times New Roman" panose="02020603050405020304" charset="0"/>
              <a:ea typeface="华文楷体" panose="02010600040101010101" pitchFamily="2" charset="-122"/>
              <a:cs typeface="Times New Roman" panose="02020603050405020304" charset="0"/>
            </a:endParaRPr>
          </a:p>
        </p:txBody>
      </p:sp>
      <p:sp>
        <p:nvSpPr>
          <p:cNvPr id="12" name="矩形 11"/>
          <p:cNvSpPr/>
          <p:nvPr/>
        </p:nvSpPr>
        <p:spPr>
          <a:xfrm>
            <a:off x="756646" y="3200765"/>
            <a:ext cx="45719" cy="432000"/>
          </a:xfrm>
          <a:prstGeom prst="rect">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p:cNvSpPr/>
          <p:nvPr/>
        </p:nvSpPr>
        <p:spPr>
          <a:xfrm rot="16200000">
            <a:off x="752995" y="3171222"/>
            <a:ext cx="45719" cy="504000"/>
          </a:xfrm>
          <a:prstGeom prst="rect">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p:cNvSpPr txBox="1"/>
          <p:nvPr/>
        </p:nvSpPr>
        <p:spPr>
          <a:xfrm>
            <a:off x="6258193" y="2549570"/>
            <a:ext cx="1884485" cy="323165"/>
          </a:xfrm>
          <a:prstGeom prst="rect">
            <a:avLst/>
          </a:prstGeom>
          <a:noFill/>
        </p:spPr>
        <p:txBody>
          <a:bodyPr wrap="square" rtlCol="0">
            <a:spAutoFit/>
          </a:bodyPr>
          <a:lstStyle/>
          <a:p>
            <a:pPr marL="230505" indent="-230505" algn="just">
              <a:buClr>
                <a:srgbClr val="3164CC"/>
              </a:buClr>
              <a:buFont typeface="Wingdings" panose="05000000000000000000" pitchFamily="2" charset="2"/>
              <a:buChar char="ü"/>
            </a:pPr>
            <a:r>
              <a:rPr kumimoji="1" lang="zh-CN" altLang="en-US" sz="1500" b="1" dirty="0">
                <a:solidFill>
                  <a:srgbClr val="C00000"/>
                </a:solidFill>
                <a:latin typeface="华文楷体" panose="02010600040101010101" pitchFamily="2" charset="-122"/>
                <a:ea typeface="华文楷体" panose="02010600040101010101" pitchFamily="2" charset="-122"/>
              </a:rPr>
              <a:t>事件相似性度量</a:t>
            </a:r>
            <a:endParaRPr kumimoji="1" lang="en-US" altLang="zh-CN" sz="1500" b="1" dirty="0">
              <a:solidFill>
                <a:srgbClr val="C00000"/>
              </a:solidFill>
              <a:latin typeface="华文楷体" panose="02010600040101010101" pitchFamily="2" charset="-122"/>
              <a:ea typeface="华文楷体" panose="02010600040101010101" pitchFamily="2" charset="-122"/>
            </a:endParaRPr>
          </a:p>
        </p:txBody>
      </p:sp>
      <p:grpSp>
        <p:nvGrpSpPr>
          <p:cNvPr id="14" name="组合 13"/>
          <p:cNvGrpSpPr/>
          <p:nvPr/>
        </p:nvGrpSpPr>
        <p:grpSpPr>
          <a:xfrm>
            <a:off x="6394066" y="2905922"/>
            <a:ext cx="1516130" cy="1136538"/>
            <a:chOff x="6587699" y="2877599"/>
            <a:chExt cx="1516130" cy="1136538"/>
          </a:xfrm>
        </p:grpSpPr>
        <p:sp>
          <p:nvSpPr>
            <p:cNvPr id="46" name="右大括号 45"/>
            <p:cNvSpPr/>
            <p:nvPr/>
          </p:nvSpPr>
          <p:spPr>
            <a:xfrm rot="10800000">
              <a:off x="6587699" y="3036872"/>
              <a:ext cx="177302" cy="885388"/>
            </a:xfrm>
            <a:prstGeom prst="rightBrace">
              <a:avLst/>
            </a:prstGeom>
            <a:ln w="12700">
              <a:solidFill>
                <a:srgbClr val="3366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矩形 12"/>
            <p:cNvSpPr/>
            <p:nvPr/>
          </p:nvSpPr>
          <p:spPr>
            <a:xfrm>
              <a:off x="6765001" y="2877599"/>
              <a:ext cx="1146468" cy="323165"/>
            </a:xfrm>
            <a:prstGeom prst="rect">
              <a:avLst/>
            </a:prstGeom>
          </p:spPr>
          <p:txBody>
            <a:bodyPr wrap="none">
              <a:spAutoFit/>
            </a:bodyPr>
            <a:lstStyle/>
            <a:p>
              <a:r>
                <a:rPr kumimoji="1" lang="zh-CN" altLang="en-US" sz="1500" b="1" dirty="0">
                  <a:solidFill>
                    <a:srgbClr val="C00000"/>
                  </a:solidFill>
                  <a:latin typeface="华文楷体" panose="02010600040101010101" pitchFamily="2" charset="-122"/>
                  <a:ea typeface="华文楷体" panose="02010600040101010101" pitchFamily="2" charset="-122"/>
                </a:rPr>
                <a:t>有标签数据</a:t>
              </a:r>
              <a:endParaRPr lang="zh-CN" altLang="en-US" sz="1500" dirty="0"/>
            </a:p>
          </p:txBody>
        </p:sp>
        <p:sp>
          <p:nvSpPr>
            <p:cNvPr id="47" name="矩形 46"/>
            <p:cNvSpPr/>
            <p:nvPr/>
          </p:nvSpPr>
          <p:spPr>
            <a:xfrm>
              <a:off x="6765001" y="3261639"/>
              <a:ext cx="1338828" cy="323165"/>
            </a:xfrm>
            <a:prstGeom prst="rect">
              <a:avLst/>
            </a:prstGeom>
          </p:spPr>
          <p:txBody>
            <a:bodyPr wrap="none">
              <a:spAutoFit/>
            </a:bodyPr>
            <a:lstStyle/>
            <a:p>
              <a:r>
                <a:rPr kumimoji="1" lang="zh-CN" altLang="en-US" sz="1500" b="1" dirty="0">
                  <a:solidFill>
                    <a:srgbClr val="C00000"/>
                  </a:solidFill>
                  <a:latin typeface="华文楷体" panose="02010600040101010101" pitchFamily="2" charset="-122"/>
                  <a:ea typeface="华文楷体" panose="02010600040101010101" pitchFamily="2" charset="-122"/>
                </a:rPr>
                <a:t>顺序模型参数</a:t>
              </a:r>
              <a:endParaRPr lang="zh-CN" altLang="en-US" sz="1500" dirty="0"/>
            </a:p>
          </p:txBody>
        </p:sp>
        <p:sp>
          <p:nvSpPr>
            <p:cNvPr id="48" name="矩形 47"/>
            <p:cNvSpPr/>
            <p:nvPr/>
          </p:nvSpPr>
          <p:spPr>
            <a:xfrm>
              <a:off x="6765001" y="3690972"/>
              <a:ext cx="1338828" cy="323165"/>
            </a:xfrm>
            <a:prstGeom prst="rect">
              <a:avLst/>
            </a:prstGeom>
          </p:spPr>
          <p:txBody>
            <a:bodyPr wrap="none">
              <a:spAutoFit/>
            </a:bodyPr>
            <a:lstStyle/>
            <a:p>
              <a:r>
                <a:rPr kumimoji="1" lang="zh-CN" altLang="en-US" sz="1500" b="1" dirty="0">
                  <a:solidFill>
                    <a:srgbClr val="C00000"/>
                  </a:solidFill>
                  <a:latin typeface="华文楷体" panose="02010600040101010101" pitchFamily="2" charset="-122"/>
                  <a:ea typeface="华文楷体" panose="02010600040101010101" pitchFamily="2" charset="-122"/>
                </a:rPr>
                <a:t>事件独有特征</a:t>
              </a:r>
              <a:endParaRPr lang="zh-CN" altLang="en-US" sz="1500" dirty="0"/>
            </a:p>
          </p:txBody>
        </p:sp>
      </p:grpSp>
      <p:sp>
        <p:nvSpPr>
          <p:cNvPr id="49" name="文本框 48"/>
          <p:cNvSpPr txBox="1"/>
          <p:nvPr/>
        </p:nvSpPr>
        <p:spPr>
          <a:xfrm>
            <a:off x="6258193" y="4111670"/>
            <a:ext cx="2530207" cy="323165"/>
          </a:xfrm>
          <a:prstGeom prst="rect">
            <a:avLst/>
          </a:prstGeom>
          <a:noFill/>
        </p:spPr>
        <p:txBody>
          <a:bodyPr wrap="square" rtlCol="0">
            <a:spAutoFit/>
          </a:bodyPr>
          <a:lstStyle/>
          <a:p>
            <a:pPr marL="230505" indent="-230505" algn="just">
              <a:buClr>
                <a:srgbClr val="3164CC"/>
              </a:buClr>
              <a:buFont typeface="Wingdings" panose="05000000000000000000" pitchFamily="2" charset="2"/>
              <a:buChar char="ü"/>
            </a:pPr>
            <a:r>
              <a:rPr kumimoji="1" lang="zh-CN" altLang="en-US" sz="1500" b="1" dirty="0">
                <a:solidFill>
                  <a:srgbClr val="C00000"/>
                </a:solidFill>
                <a:latin typeface="华文楷体" panose="02010600040101010101" pitchFamily="2" charset="-122"/>
                <a:ea typeface="华文楷体" panose="02010600040101010101" pitchFamily="2" charset="-122"/>
              </a:rPr>
              <a:t>基于虚拟样本的任务重演</a:t>
            </a:r>
            <a:endParaRPr kumimoji="1" lang="en-US" altLang="zh-CN" sz="1500" b="1" dirty="0">
              <a:solidFill>
                <a:srgbClr val="C00000"/>
              </a:soli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advTm="66797"/>
    </mc:Choice>
    <mc:Fallback>
      <p:transition advTm="6679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13727"/>
            <a:ext cx="9144000" cy="620486"/>
            <a:chOff x="0" y="986971"/>
            <a:chExt cx="12192000" cy="827315"/>
          </a:xfrm>
        </p:grpSpPr>
        <p:sp>
          <p:nvSpPr>
            <p:cNvPr id="10" name="矩形 9"/>
            <p:cNvSpPr/>
            <p:nvPr/>
          </p:nvSpPr>
          <p:spPr>
            <a:xfrm>
              <a:off x="0" y="986972"/>
              <a:ext cx="12192000" cy="827314"/>
            </a:xfrm>
            <a:prstGeom prst="rect">
              <a:avLst/>
            </a:prstGeom>
            <a:solidFill>
              <a:srgbClr val="183881"/>
            </a:solidFill>
            <a:ln w="12700" cap="flat" cmpd="sng" algn="ctr">
              <a:solidFill>
                <a:srgbClr val="4472C4">
                  <a:shade val="50000"/>
                </a:srgbClr>
              </a:solid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11" name="矩形 10"/>
            <p:cNvSpPr/>
            <p:nvPr/>
          </p:nvSpPr>
          <p:spPr>
            <a:xfrm>
              <a:off x="478971" y="986971"/>
              <a:ext cx="87086" cy="667657"/>
            </a:xfrm>
            <a:prstGeom prst="rect">
              <a:avLst/>
            </a:prstGeom>
            <a:gradFill flip="none" rotWithShape="1">
              <a:gsLst>
                <a:gs pos="0">
                  <a:srgbClr val="183881"/>
                </a:gs>
                <a:gs pos="82000">
                  <a:srgbClr val="4472C4">
                    <a:lumMod val="45000"/>
                    <a:lumOff val="55000"/>
                  </a:srgbClr>
                </a:gs>
                <a:gs pos="83000">
                  <a:srgbClr val="4472C4">
                    <a:lumMod val="45000"/>
                    <a:lumOff val="55000"/>
                  </a:srgbClr>
                </a:gs>
                <a:gs pos="100000">
                  <a:srgbClr val="4472C4">
                    <a:lumMod val="30000"/>
                    <a:lumOff val="70000"/>
                  </a:srgbClr>
                </a:gs>
              </a:gsLst>
              <a:lin ang="54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12" name="文本框 11"/>
            <p:cNvSpPr txBox="1"/>
            <p:nvPr/>
          </p:nvSpPr>
          <p:spPr>
            <a:xfrm>
              <a:off x="808324" y="1070760"/>
              <a:ext cx="7077517" cy="615554"/>
            </a:xfrm>
            <a:prstGeom prst="rect">
              <a:avLst/>
            </a:prstGeom>
            <a:noFill/>
          </p:spPr>
          <p:txBody>
            <a:bodyPr wrap="square" rtlCol="0">
              <a:spAutoFit/>
            </a:bodyPr>
            <a:lstStyle/>
            <a:p>
              <a:pPr>
                <a:defRPr/>
              </a:pPr>
              <a:r>
                <a:rPr lang="zh-CN" altLang="en-US" sz="2400" b="1" dirty="0">
                  <a:solidFill>
                    <a:prstClr val="white"/>
                  </a:solidFill>
                  <a:latin typeface="华文楷体" panose="02010600040101010101" pitchFamily="2" charset="-122"/>
                  <a:ea typeface="华文楷体" panose="02010600040101010101" pitchFamily="2" charset="-122"/>
                </a:rPr>
                <a:t>进度计划</a:t>
              </a:r>
              <a:endParaRPr lang="zh-CN" altLang="en-US" sz="2400" b="1" dirty="0">
                <a:solidFill>
                  <a:prstClr val="white"/>
                </a:solidFill>
                <a:latin typeface="华文楷体" panose="02010600040101010101" pitchFamily="2" charset="-122"/>
                <a:ea typeface="华文楷体" panose="02010600040101010101" pitchFamily="2" charset="-122"/>
              </a:endParaRPr>
            </a:p>
          </p:txBody>
        </p:sp>
      </p:grpSp>
      <p:cxnSp>
        <p:nvCxnSpPr>
          <p:cNvPr id="39" name="箭头"/>
          <p:cNvCxnSpPr/>
          <p:nvPr/>
        </p:nvCxnSpPr>
        <p:spPr>
          <a:xfrm>
            <a:off x="21430" y="2983469"/>
            <a:ext cx="9144002" cy="0"/>
          </a:xfrm>
          <a:prstGeom prst="straightConnector1">
            <a:avLst/>
          </a:prstGeom>
          <a:ln w="92075">
            <a:solidFill>
              <a:schemeClr val="tx2">
                <a:lumMod val="40000"/>
                <a:lumOff val="60000"/>
              </a:schemeClr>
            </a:solidFill>
            <a:miter lim="800000"/>
            <a:tailEnd type="triangle" w="med" len="med"/>
          </a:ln>
        </p:spPr>
        <p:style>
          <a:lnRef idx="1">
            <a:schemeClr val="accent1"/>
          </a:lnRef>
          <a:fillRef idx="0">
            <a:schemeClr val="accent1"/>
          </a:fillRef>
          <a:effectRef idx="0">
            <a:schemeClr val="accent1"/>
          </a:effectRef>
          <a:fontRef idx="minor">
            <a:schemeClr val="tx1"/>
          </a:fontRef>
        </p:style>
      </p:cxnSp>
      <p:sp>
        <p:nvSpPr>
          <p:cNvPr id="40" name="1"/>
          <p:cNvSpPr>
            <a:spLocks noChangeArrowheads="1"/>
          </p:cNvSpPr>
          <p:nvPr/>
        </p:nvSpPr>
        <p:spPr bwMode="auto">
          <a:xfrm>
            <a:off x="849015" y="2789912"/>
            <a:ext cx="432000" cy="432000"/>
          </a:xfrm>
          <a:prstGeom prst="ellipse">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1</a:t>
            </a:r>
            <a:endParaRPr lang="en-US" sz="15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3" name="科研能力强"/>
          <p:cNvSpPr txBox="1"/>
          <p:nvPr/>
        </p:nvSpPr>
        <p:spPr>
          <a:xfrm>
            <a:off x="337783" y="3404211"/>
            <a:ext cx="1632250" cy="32316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a:r>
              <a:rPr lang="en-US" altLang="zh-CN" sz="1500" b="1" dirty="0">
                <a:solidFill>
                  <a:schemeClr val="accent1"/>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2021.05-2021.10</a:t>
            </a:r>
            <a:endParaRPr lang="zh-CN" altLang="en-US" sz="1500" b="1" dirty="0">
              <a:solidFill>
                <a:schemeClr val="accent1"/>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cxnSp>
        <p:nvCxnSpPr>
          <p:cNvPr id="44" name="点缀线段"/>
          <p:cNvCxnSpPr/>
          <p:nvPr/>
        </p:nvCxnSpPr>
        <p:spPr>
          <a:xfrm>
            <a:off x="288087" y="3737405"/>
            <a:ext cx="175921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科研能力强"/>
          <p:cNvSpPr txBox="1"/>
          <p:nvPr/>
        </p:nvSpPr>
        <p:spPr>
          <a:xfrm>
            <a:off x="3740583" y="3404211"/>
            <a:ext cx="1558485" cy="32316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a:r>
              <a:rPr lang="en-US" altLang="zh-CN" sz="1500" b="1" dirty="0">
                <a:solidFill>
                  <a:srgbClr val="C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2022.05-2022.10</a:t>
            </a:r>
            <a:endParaRPr lang="zh-CN" altLang="en-US" sz="1500" b="1" dirty="0">
              <a:solidFill>
                <a:srgbClr val="C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sp>
        <p:nvSpPr>
          <p:cNvPr id="58" name="为我国国防科技事业发展作出了重大贡献"/>
          <p:cNvSpPr txBox="1"/>
          <p:nvPr/>
        </p:nvSpPr>
        <p:spPr>
          <a:xfrm>
            <a:off x="6973560" y="3734438"/>
            <a:ext cx="1882352" cy="553549"/>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a:lnSpc>
                <a:spcPct val="130000"/>
              </a:lnSpc>
            </a:pPr>
            <a:r>
              <a:rPr lang="zh-CN" altLang="en-US" sz="1200" b="1" dirty="0">
                <a:latin typeface="等线" panose="02010600030101010101" pitchFamily="2" charset="-122"/>
                <a:ea typeface="等线" panose="02010600030101010101" pitchFamily="2" charset="-122"/>
              </a:rPr>
              <a:t>汇总研究内容，</a:t>
            </a:r>
            <a:endParaRPr lang="en-US" altLang="zh-CN" sz="1200" b="1" dirty="0">
              <a:latin typeface="等线" panose="02010600030101010101" pitchFamily="2" charset="-122"/>
              <a:ea typeface="等线" panose="02010600030101010101" pitchFamily="2" charset="-122"/>
            </a:endParaRPr>
          </a:p>
          <a:p>
            <a:pPr algn="ctr" defTabSz="342900">
              <a:lnSpc>
                <a:spcPct val="130000"/>
              </a:lnSpc>
            </a:pPr>
            <a:r>
              <a:rPr lang="zh-CN" altLang="en-US" sz="1200" b="1" dirty="0">
                <a:latin typeface="等线" panose="02010600030101010101" pitchFamily="2" charset="-122"/>
                <a:ea typeface="等线" panose="02010600030101010101" pitchFamily="2" charset="-122"/>
              </a:rPr>
              <a:t>撰写博士学位论文</a:t>
            </a:r>
            <a:endParaRPr lang="zh-CN" altLang="en-US" sz="1200" b="1" dirty="0">
              <a:latin typeface="等线" panose="02010600030101010101" pitchFamily="2" charset="-122"/>
              <a:ea typeface="等线" panose="02010600030101010101" pitchFamily="2" charset="-122"/>
              <a:sym typeface="Arial" panose="020B0604020202020204" pitchFamily="34" charset="0"/>
            </a:endParaRPr>
          </a:p>
        </p:txBody>
      </p:sp>
      <p:sp>
        <p:nvSpPr>
          <p:cNvPr id="59" name="科研能力强"/>
          <p:cNvSpPr txBox="1"/>
          <p:nvPr/>
        </p:nvSpPr>
        <p:spPr>
          <a:xfrm>
            <a:off x="7161473" y="3404211"/>
            <a:ext cx="1519213" cy="32316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a:r>
              <a:rPr lang="en-US" altLang="zh-CN" sz="1500" b="1" dirty="0">
                <a:solidFill>
                  <a:srgbClr val="C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2023.03-2023.06</a:t>
            </a:r>
            <a:endParaRPr lang="zh-CN" altLang="en-US" sz="1500" b="1" dirty="0">
              <a:solidFill>
                <a:srgbClr val="C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sp>
        <p:nvSpPr>
          <p:cNvPr id="65" name="1"/>
          <p:cNvSpPr>
            <a:spLocks noChangeArrowheads="1"/>
          </p:cNvSpPr>
          <p:nvPr/>
        </p:nvSpPr>
        <p:spPr bwMode="auto">
          <a:xfrm>
            <a:off x="2559205" y="2789912"/>
            <a:ext cx="432000" cy="432000"/>
          </a:xfrm>
          <a:prstGeom prst="ellipse">
            <a:avLst/>
          </a:prstGeom>
          <a:solidFill>
            <a:srgbClr val="346DB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5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2</a:t>
            </a:r>
            <a:endParaRPr lang="en-US" sz="15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7" name="1"/>
          <p:cNvSpPr>
            <a:spLocks noChangeArrowheads="1"/>
          </p:cNvSpPr>
          <p:nvPr/>
        </p:nvSpPr>
        <p:spPr bwMode="auto">
          <a:xfrm>
            <a:off x="4269395" y="2789912"/>
            <a:ext cx="432000" cy="432000"/>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5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3</a:t>
            </a:r>
            <a:endParaRPr lang="en-US" sz="15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8" name="1"/>
          <p:cNvSpPr>
            <a:spLocks noChangeArrowheads="1"/>
          </p:cNvSpPr>
          <p:nvPr/>
        </p:nvSpPr>
        <p:spPr bwMode="auto">
          <a:xfrm>
            <a:off x="5979585" y="2789912"/>
            <a:ext cx="432000" cy="432000"/>
          </a:xfrm>
          <a:prstGeom prst="ellipse">
            <a:avLst/>
          </a:prstGeom>
          <a:solidFill>
            <a:srgbClr val="346DB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5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4</a:t>
            </a:r>
            <a:endParaRPr lang="en-US" sz="15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9" name="1"/>
          <p:cNvSpPr>
            <a:spLocks noChangeArrowheads="1"/>
          </p:cNvSpPr>
          <p:nvPr/>
        </p:nvSpPr>
        <p:spPr bwMode="auto">
          <a:xfrm>
            <a:off x="7689776" y="2789912"/>
            <a:ext cx="432000" cy="432000"/>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5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5</a:t>
            </a:r>
            <a:endParaRPr lang="en-US" sz="15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7" name="组合 36"/>
          <p:cNvGrpSpPr/>
          <p:nvPr/>
        </p:nvGrpSpPr>
        <p:grpSpPr>
          <a:xfrm>
            <a:off x="359228" y="952180"/>
            <a:ext cx="4212772" cy="400110"/>
            <a:chOff x="3502855" y="2661242"/>
            <a:chExt cx="5617028" cy="533479"/>
          </a:xfrm>
        </p:grpSpPr>
        <p:sp>
          <p:nvSpPr>
            <p:cNvPr id="38" name="文本框 37"/>
            <p:cNvSpPr txBox="1"/>
            <p:nvPr/>
          </p:nvSpPr>
          <p:spPr>
            <a:xfrm>
              <a:off x="3653308" y="2661242"/>
              <a:ext cx="5466575" cy="533479"/>
            </a:xfrm>
            <a:prstGeom prst="rect">
              <a:avLst/>
            </a:prstGeom>
            <a:noFill/>
          </p:spPr>
          <p:txBody>
            <a:bodyPr wrap="square">
              <a:spAutoFit/>
            </a:bodyPr>
            <a:lstStyle/>
            <a:p>
              <a:r>
                <a:rPr lang="zh-CN" altLang="en-US" sz="2000" b="1" dirty="0">
                  <a:solidFill>
                    <a:srgbClr val="183881"/>
                  </a:solidFill>
                  <a:latin typeface="华文楷体" panose="02010600040101010101" pitchFamily="2" charset="-122"/>
                  <a:ea typeface="华文楷体" panose="02010600040101010101" pitchFamily="2" charset="-122"/>
                  <a:cs typeface="+mn-ea"/>
                  <a:sym typeface="+mn-lt"/>
                </a:rPr>
                <a:t>研究周期：</a:t>
              </a:r>
              <a:r>
                <a:rPr lang="en-US" altLang="zh-CN" sz="2000" dirty="0">
                  <a:solidFill>
                    <a:srgbClr val="183881"/>
                  </a:solidFill>
                  <a:latin typeface="Times New Roman" panose="02020603050405020304" charset="0"/>
                  <a:ea typeface="华文楷体" panose="02010600040101010101" pitchFamily="2" charset="-122"/>
                  <a:cs typeface="Times New Roman" panose="02020603050405020304" charset="0"/>
                  <a:sym typeface="+mn-lt"/>
                </a:rPr>
                <a:t>2021</a:t>
              </a:r>
              <a:r>
                <a:rPr lang="zh-CN" altLang="en-US" sz="2000" b="1" dirty="0">
                  <a:solidFill>
                    <a:srgbClr val="183881"/>
                  </a:solidFill>
                  <a:latin typeface="华文楷体" panose="02010600040101010101" pitchFamily="2" charset="-122"/>
                  <a:ea typeface="华文楷体" panose="02010600040101010101" pitchFamily="2" charset="-122"/>
                  <a:cs typeface="+mn-ea"/>
                  <a:sym typeface="+mn-lt"/>
                </a:rPr>
                <a:t>年</a:t>
              </a:r>
              <a:r>
                <a:rPr lang="en-US" altLang="zh-CN" sz="2000" dirty="0">
                  <a:solidFill>
                    <a:srgbClr val="183881"/>
                  </a:solidFill>
                  <a:latin typeface="Times New Roman" panose="02020603050405020304" charset="0"/>
                  <a:ea typeface="华文楷体" panose="02010600040101010101" pitchFamily="2" charset="-122"/>
                  <a:cs typeface="Times New Roman" panose="02020603050405020304" charset="0"/>
                  <a:sym typeface="+mn-lt"/>
                </a:rPr>
                <a:t>5</a:t>
              </a:r>
              <a:r>
                <a:rPr lang="zh-CN" altLang="en-US" sz="2000" b="1" dirty="0">
                  <a:solidFill>
                    <a:srgbClr val="183881"/>
                  </a:solidFill>
                  <a:latin typeface="华文楷体" panose="02010600040101010101" pitchFamily="2" charset="-122"/>
                  <a:ea typeface="华文楷体" panose="02010600040101010101" pitchFamily="2" charset="-122"/>
                  <a:cs typeface="+mn-ea"/>
                  <a:sym typeface="+mn-lt"/>
                </a:rPr>
                <a:t>月</a:t>
              </a:r>
              <a:r>
                <a:rPr lang="en-US" altLang="zh-CN" sz="2000" b="1" dirty="0">
                  <a:solidFill>
                    <a:srgbClr val="183881"/>
                  </a:solidFill>
                  <a:latin typeface="华文楷体" panose="02010600040101010101" pitchFamily="2" charset="-122"/>
                  <a:ea typeface="华文楷体" panose="02010600040101010101" pitchFamily="2" charset="-122"/>
                  <a:cs typeface="+mn-ea"/>
                  <a:sym typeface="+mn-lt"/>
                </a:rPr>
                <a:t>-</a:t>
              </a:r>
              <a:r>
                <a:rPr lang="en-US" altLang="zh-CN" sz="2000" dirty="0">
                  <a:solidFill>
                    <a:srgbClr val="183881"/>
                  </a:solidFill>
                  <a:latin typeface="Times New Roman" panose="02020603050405020304" charset="0"/>
                  <a:ea typeface="华文楷体" panose="02010600040101010101" pitchFamily="2" charset="-122"/>
                  <a:cs typeface="Times New Roman" panose="02020603050405020304" charset="0"/>
                  <a:sym typeface="+mn-lt"/>
                </a:rPr>
                <a:t>2023</a:t>
              </a:r>
              <a:r>
                <a:rPr lang="zh-CN" altLang="en-US" sz="2000" b="1" dirty="0">
                  <a:solidFill>
                    <a:srgbClr val="183881"/>
                  </a:solidFill>
                  <a:latin typeface="华文楷体" panose="02010600040101010101" pitchFamily="2" charset="-122"/>
                  <a:ea typeface="华文楷体" panose="02010600040101010101" pitchFamily="2" charset="-122"/>
                  <a:cs typeface="+mn-ea"/>
                  <a:sym typeface="+mn-lt"/>
                </a:rPr>
                <a:t>年</a:t>
              </a:r>
              <a:r>
                <a:rPr lang="en-US" altLang="zh-CN" sz="2000" dirty="0">
                  <a:solidFill>
                    <a:srgbClr val="183881"/>
                  </a:solidFill>
                  <a:latin typeface="Times New Roman" panose="02020603050405020304" charset="0"/>
                  <a:ea typeface="华文楷体" panose="02010600040101010101" pitchFamily="2" charset="-122"/>
                  <a:cs typeface="Times New Roman" panose="02020603050405020304" charset="0"/>
                  <a:sym typeface="+mn-lt"/>
                </a:rPr>
                <a:t>6</a:t>
              </a:r>
              <a:r>
                <a:rPr lang="zh-CN" altLang="en-US" sz="2000" b="1" dirty="0">
                  <a:solidFill>
                    <a:srgbClr val="183881"/>
                  </a:solidFill>
                  <a:latin typeface="华文楷体" panose="02010600040101010101" pitchFamily="2" charset="-122"/>
                  <a:ea typeface="华文楷体" panose="02010600040101010101" pitchFamily="2" charset="-122"/>
                  <a:cs typeface="+mn-ea"/>
                  <a:sym typeface="+mn-lt"/>
                </a:rPr>
                <a:t>月</a:t>
              </a:r>
              <a:endParaRPr lang="zh-CN" altLang="en-US" sz="2000" b="1" dirty="0">
                <a:solidFill>
                  <a:srgbClr val="183881"/>
                </a:solidFill>
                <a:latin typeface="华文楷体" panose="02010600040101010101" pitchFamily="2" charset="-122"/>
                <a:ea typeface="华文楷体" panose="02010600040101010101" pitchFamily="2" charset="-122"/>
                <a:cs typeface="+mn-ea"/>
                <a:sym typeface="+mn-lt"/>
              </a:endParaRPr>
            </a:p>
          </p:txBody>
        </p:sp>
        <p:sp>
          <p:nvSpPr>
            <p:cNvPr id="70" name="平行四边形 69"/>
            <p:cNvSpPr/>
            <p:nvPr/>
          </p:nvSpPr>
          <p:spPr>
            <a:xfrm>
              <a:off x="3502855" y="2754799"/>
              <a:ext cx="108000" cy="323999"/>
            </a:xfrm>
            <a:prstGeom prst="parallelogram">
              <a:avLst/>
            </a:prstGeom>
            <a:solidFill>
              <a:srgbClr val="183881"/>
            </a:solidFill>
            <a:ln>
              <a:solidFill>
                <a:srgbClr val="18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71" name="点缀线段"/>
          <p:cNvCxnSpPr/>
          <p:nvPr/>
        </p:nvCxnSpPr>
        <p:spPr>
          <a:xfrm>
            <a:off x="3466918" y="3737405"/>
            <a:ext cx="220832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点缀线段"/>
          <p:cNvCxnSpPr/>
          <p:nvPr/>
        </p:nvCxnSpPr>
        <p:spPr>
          <a:xfrm>
            <a:off x="7020180" y="3737405"/>
            <a:ext cx="175921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708368" y="1774509"/>
            <a:ext cx="2161102" cy="349788"/>
            <a:chOff x="1708368" y="1774509"/>
            <a:chExt cx="2161102" cy="349788"/>
          </a:xfrm>
        </p:grpSpPr>
        <p:sp>
          <p:nvSpPr>
            <p:cNvPr id="47" name="科研能力强"/>
            <p:cNvSpPr txBox="1"/>
            <p:nvPr/>
          </p:nvSpPr>
          <p:spPr>
            <a:xfrm>
              <a:off x="2037358" y="1774509"/>
              <a:ext cx="1550251" cy="32316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r>
                <a:rPr lang="en-US" altLang="zh-CN" sz="1500" b="1" dirty="0">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2021.11-2022.04</a:t>
              </a:r>
              <a:endParaRPr lang="zh-CN" altLang="en-US" sz="1500" b="1" dirty="0">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cxnSp>
          <p:nvCxnSpPr>
            <p:cNvPr id="73" name="点缀线段"/>
            <p:cNvCxnSpPr/>
            <p:nvPr/>
          </p:nvCxnSpPr>
          <p:spPr>
            <a:xfrm>
              <a:off x="1708368" y="2124297"/>
              <a:ext cx="216110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5246118" y="1774508"/>
            <a:ext cx="2228108" cy="909515"/>
            <a:chOff x="5246118" y="1774508"/>
            <a:chExt cx="2228108" cy="909515"/>
          </a:xfrm>
        </p:grpSpPr>
        <p:sp>
          <p:nvSpPr>
            <p:cNvPr id="54" name="为我国国民经济建设"/>
            <p:cNvSpPr txBox="1"/>
            <p:nvPr/>
          </p:nvSpPr>
          <p:spPr>
            <a:xfrm>
              <a:off x="5246118" y="2130474"/>
              <a:ext cx="2228108" cy="553549"/>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a:lnSpc>
                  <a:spcPct val="130000"/>
                </a:lnSpc>
              </a:pPr>
              <a:r>
                <a:rPr lang="zh-CN" altLang="en-US" sz="1200" b="1" dirty="0">
                  <a:latin typeface="等线" panose="02010600030101010101" pitchFamily="2" charset="-122"/>
                  <a:ea typeface="等线" panose="02010600030101010101" pitchFamily="2" charset="-122"/>
                </a:rPr>
                <a:t>研究问题四：基于终身迁移</a:t>
              </a:r>
              <a:endParaRPr lang="en-US" altLang="zh-CN" sz="1200" b="1" dirty="0">
                <a:latin typeface="等线" panose="02010600030101010101" pitchFamily="2" charset="-122"/>
                <a:ea typeface="等线" panose="02010600030101010101" pitchFamily="2" charset="-122"/>
              </a:endParaRPr>
            </a:p>
            <a:p>
              <a:pPr algn="ctr" defTabSz="342900">
                <a:lnSpc>
                  <a:spcPct val="130000"/>
                </a:lnSpc>
              </a:pPr>
              <a:r>
                <a:rPr lang="zh-CN" altLang="en-US" sz="1200" b="1" dirty="0">
                  <a:latin typeface="等线" panose="02010600030101010101" pitchFamily="2" charset="-122"/>
                  <a:ea typeface="等线" panose="02010600030101010101" pitchFamily="2" charset="-122"/>
                </a:rPr>
                <a:t>学习的假消息检测方法</a:t>
              </a:r>
              <a:endParaRPr lang="zh-CN" altLang="en-US" sz="1200" b="1" dirty="0">
                <a:latin typeface="等线" panose="02010600030101010101" pitchFamily="2" charset="-122"/>
                <a:ea typeface="等线" panose="02010600030101010101" pitchFamily="2" charset="-122"/>
                <a:sym typeface="Arial" panose="020B0604020202020204" pitchFamily="34" charset="0"/>
              </a:endParaRPr>
            </a:p>
          </p:txBody>
        </p:sp>
        <p:sp>
          <p:nvSpPr>
            <p:cNvPr id="55" name="科研能力强"/>
            <p:cNvSpPr txBox="1"/>
            <p:nvPr/>
          </p:nvSpPr>
          <p:spPr>
            <a:xfrm>
              <a:off x="5537178" y="1774508"/>
              <a:ext cx="1497163" cy="32316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a:r>
                <a:rPr lang="en-US" altLang="zh-CN" sz="1500" b="1" dirty="0">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2022.11-2023.03</a:t>
              </a:r>
              <a:endParaRPr lang="zh-CN" altLang="en-US" sz="1500" b="1" dirty="0">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cxnSp>
          <p:nvCxnSpPr>
            <p:cNvPr id="74" name="点缀线段"/>
            <p:cNvCxnSpPr/>
            <p:nvPr/>
          </p:nvCxnSpPr>
          <p:spPr>
            <a:xfrm>
              <a:off x="5250010" y="2124297"/>
              <a:ext cx="216110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2" name="聚焦国家战略需求"/>
          <p:cNvSpPr txBox="1"/>
          <p:nvPr/>
        </p:nvSpPr>
        <p:spPr>
          <a:xfrm>
            <a:off x="166961" y="3804308"/>
            <a:ext cx="2228108" cy="553549"/>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a:lnSpc>
                <a:spcPct val="130000"/>
              </a:lnSpc>
            </a:pPr>
            <a:r>
              <a:rPr lang="zh-CN" altLang="en-US" sz="1200" b="1" dirty="0">
                <a:latin typeface="等线" panose="02010600030101010101" pitchFamily="2" charset="-122"/>
                <a:ea typeface="等线" panose="02010600030101010101" pitchFamily="2" charset="-122"/>
              </a:rPr>
              <a:t>研究问题一：多维数据融合的假消息认知机理分析</a:t>
            </a:r>
            <a:endParaRPr lang="zh-CN" altLang="en-US" sz="1200" b="1" dirty="0">
              <a:solidFill>
                <a:srgbClr val="C00000"/>
              </a:solidFill>
              <a:latin typeface="等线" panose="02010600030101010101" pitchFamily="2" charset="-122"/>
              <a:ea typeface="等线" panose="02010600030101010101" pitchFamily="2" charset="-122"/>
              <a:sym typeface="Arial" panose="020B0604020202020204" pitchFamily="34" charset="0"/>
            </a:endParaRPr>
          </a:p>
        </p:txBody>
      </p:sp>
      <p:sp>
        <p:nvSpPr>
          <p:cNvPr id="33" name="为我国国防科技事业发展作出了重大贡献"/>
          <p:cNvSpPr txBox="1"/>
          <p:nvPr/>
        </p:nvSpPr>
        <p:spPr>
          <a:xfrm>
            <a:off x="1685666" y="2121545"/>
            <a:ext cx="2208325" cy="553549"/>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a:lnSpc>
                <a:spcPct val="130000"/>
              </a:lnSpc>
            </a:pPr>
            <a:r>
              <a:rPr lang="zh-CN" altLang="en-US" sz="1200" b="1" dirty="0">
                <a:latin typeface="等线" panose="02010600030101010101" pitchFamily="2" charset="-122"/>
                <a:ea typeface="等线" panose="02010600030101010101" pitchFamily="2" charset="-122"/>
                <a:sym typeface="Arial" panose="020B0604020202020204" pitchFamily="34" charset="0"/>
              </a:rPr>
              <a:t>研究问题二：基于事件元知识迁移的假消息检测方法</a:t>
            </a:r>
            <a:endParaRPr lang="zh-CN" altLang="en-US" sz="1200" b="1" dirty="0">
              <a:solidFill>
                <a:srgbClr val="C00000"/>
              </a:solidFill>
              <a:latin typeface="等线" panose="02010600030101010101" pitchFamily="2" charset="-122"/>
              <a:ea typeface="等线" panose="02010600030101010101" pitchFamily="2" charset="-122"/>
              <a:sym typeface="Arial" panose="020B0604020202020204" pitchFamily="34" charset="0"/>
            </a:endParaRPr>
          </a:p>
        </p:txBody>
      </p:sp>
      <p:sp>
        <p:nvSpPr>
          <p:cNvPr id="34" name="为我国国民经济建设"/>
          <p:cNvSpPr txBox="1"/>
          <p:nvPr/>
        </p:nvSpPr>
        <p:spPr>
          <a:xfrm>
            <a:off x="3479377" y="3803180"/>
            <a:ext cx="2228108" cy="553549"/>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00">
              <a:lnSpc>
                <a:spcPct val="130000"/>
              </a:lnSpc>
            </a:pPr>
            <a:r>
              <a:rPr lang="zh-CN" altLang="en-US" sz="1200" b="1" dirty="0">
                <a:latin typeface="等线" panose="02010600030101010101" pitchFamily="2" charset="-122"/>
                <a:ea typeface="等线" panose="02010600030101010101" pitchFamily="2" charset="-122"/>
              </a:rPr>
              <a:t>研究问题三：基于证据嵌入的事件知识迁移检测方法</a:t>
            </a:r>
            <a:endParaRPr lang="zh-CN" altLang="en-US" sz="1200" b="1" dirty="0">
              <a:latin typeface="等线" panose="02010600030101010101" pitchFamily="2" charset="-122"/>
              <a:ea typeface="等线" panose="02010600030101010101" pitchFamily="2"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advTm="123068"/>
    </mc:Choice>
    <mc:Fallback>
      <p:transition advTm="12306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9144000" cy="620486"/>
            <a:chOff x="0" y="986971"/>
            <a:chExt cx="12192000" cy="827315"/>
          </a:xfrm>
        </p:grpSpPr>
        <p:sp>
          <p:nvSpPr>
            <p:cNvPr id="10" name="矩形 9"/>
            <p:cNvSpPr/>
            <p:nvPr/>
          </p:nvSpPr>
          <p:spPr>
            <a:xfrm>
              <a:off x="0" y="986972"/>
              <a:ext cx="12192000" cy="827314"/>
            </a:xfrm>
            <a:prstGeom prst="rect">
              <a:avLst/>
            </a:prstGeom>
            <a:solidFill>
              <a:srgbClr val="183881"/>
            </a:solidFill>
            <a:ln w="12700" cap="flat" cmpd="sng" algn="ctr">
              <a:solidFill>
                <a:srgbClr val="4472C4">
                  <a:shade val="50000"/>
                </a:srgbClr>
              </a:solid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11" name="矩形 10"/>
            <p:cNvSpPr/>
            <p:nvPr/>
          </p:nvSpPr>
          <p:spPr>
            <a:xfrm>
              <a:off x="478971" y="986971"/>
              <a:ext cx="87086" cy="667657"/>
            </a:xfrm>
            <a:prstGeom prst="rect">
              <a:avLst/>
            </a:prstGeom>
            <a:gradFill flip="none" rotWithShape="1">
              <a:gsLst>
                <a:gs pos="0">
                  <a:srgbClr val="183881"/>
                </a:gs>
                <a:gs pos="82000">
                  <a:srgbClr val="4472C4">
                    <a:lumMod val="45000"/>
                    <a:lumOff val="55000"/>
                  </a:srgbClr>
                </a:gs>
                <a:gs pos="83000">
                  <a:srgbClr val="4472C4">
                    <a:lumMod val="45000"/>
                    <a:lumOff val="55000"/>
                  </a:srgbClr>
                </a:gs>
                <a:gs pos="100000">
                  <a:srgbClr val="4472C4">
                    <a:lumMod val="30000"/>
                    <a:lumOff val="70000"/>
                  </a:srgbClr>
                </a:gs>
              </a:gsLst>
              <a:lin ang="54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12" name="文本框 11"/>
            <p:cNvSpPr txBox="1"/>
            <p:nvPr/>
          </p:nvSpPr>
          <p:spPr>
            <a:xfrm>
              <a:off x="809399" y="1067172"/>
              <a:ext cx="7810727" cy="615554"/>
            </a:xfrm>
            <a:prstGeom prst="rect">
              <a:avLst/>
            </a:prstGeom>
            <a:noFill/>
          </p:spPr>
          <p:txBody>
            <a:bodyPr wrap="square" rtlCol="0">
              <a:spAutoFit/>
            </a:bodyPr>
            <a:lstStyle/>
            <a:p>
              <a:pPr>
                <a:defRPr/>
              </a:pPr>
              <a:r>
                <a:rPr lang="zh-CN" altLang="en-US" sz="2400" b="1" dirty="0">
                  <a:solidFill>
                    <a:prstClr val="white"/>
                  </a:solidFill>
                  <a:latin typeface="华文楷体" panose="02010600040101010101" pitchFamily="2" charset="-122"/>
                  <a:ea typeface="华文楷体" panose="02010600040101010101" pitchFamily="2" charset="-122"/>
                </a:rPr>
                <a:t>论文总结</a:t>
              </a:r>
              <a:endParaRPr lang="zh-CN" altLang="en-US" sz="2400" b="1" dirty="0">
                <a:solidFill>
                  <a:prstClr val="white"/>
                </a:solidFill>
                <a:latin typeface="华文楷体" panose="02010600040101010101" pitchFamily="2" charset="-122"/>
                <a:ea typeface="华文楷体" panose="02010600040101010101" pitchFamily="2" charset="-122"/>
              </a:endParaRPr>
            </a:p>
          </p:txBody>
        </p:sp>
      </p:grpSp>
      <p:grpSp>
        <p:nvGrpSpPr>
          <p:cNvPr id="75" name="组合 74"/>
          <p:cNvGrpSpPr/>
          <p:nvPr/>
        </p:nvGrpSpPr>
        <p:grpSpPr>
          <a:xfrm>
            <a:off x="359228" y="952179"/>
            <a:ext cx="3924980" cy="369332"/>
            <a:chOff x="3502855" y="2661242"/>
            <a:chExt cx="5233306" cy="492442"/>
          </a:xfrm>
        </p:grpSpPr>
        <p:sp>
          <p:nvSpPr>
            <p:cNvPr id="76" name="文本框 75"/>
            <p:cNvSpPr txBox="1"/>
            <p:nvPr/>
          </p:nvSpPr>
          <p:spPr>
            <a:xfrm>
              <a:off x="3653308" y="2661242"/>
              <a:ext cx="5082853" cy="492442"/>
            </a:xfrm>
            <a:prstGeom prst="rect">
              <a:avLst/>
            </a:prstGeom>
            <a:noFill/>
          </p:spPr>
          <p:txBody>
            <a:bodyPr wrap="square">
              <a:spAutoFit/>
            </a:bodyPr>
            <a:lstStyle/>
            <a:p>
              <a:r>
                <a:rPr lang="zh-CN" altLang="en-US" sz="1800" b="1" dirty="0">
                  <a:solidFill>
                    <a:srgbClr val="183881"/>
                  </a:solidFill>
                  <a:latin typeface="华文楷体" panose="02010600040101010101" pitchFamily="2" charset="-122"/>
                  <a:ea typeface="华文楷体" panose="02010600040101010101" pitchFamily="2" charset="-122"/>
                  <a:cs typeface="+mn-ea"/>
                  <a:sym typeface="+mn-lt"/>
                </a:rPr>
                <a:t>研究内容：</a:t>
              </a:r>
              <a:endParaRPr lang="zh-CN" altLang="en-US" sz="1800" b="1" dirty="0">
                <a:solidFill>
                  <a:srgbClr val="183881"/>
                </a:solidFill>
                <a:latin typeface="华文楷体" panose="02010600040101010101" pitchFamily="2" charset="-122"/>
                <a:ea typeface="华文楷体" panose="02010600040101010101" pitchFamily="2" charset="-122"/>
                <a:cs typeface="+mn-ea"/>
                <a:sym typeface="+mn-lt"/>
              </a:endParaRPr>
            </a:p>
          </p:txBody>
        </p:sp>
        <p:sp>
          <p:nvSpPr>
            <p:cNvPr id="77" name="平行四边形 76"/>
            <p:cNvSpPr/>
            <p:nvPr/>
          </p:nvSpPr>
          <p:spPr>
            <a:xfrm>
              <a:off x="3502855" y="2728295"/>
              <a:ext cx="108000" cy="324000"/>
            </a:xfrm>
            <a:prstGeom prst="parallelogram">
              <a:avLst/>
            </a:prstGeom>
            <a:solidFill>
              <a:srgbClr val="183881"/>
            </a:solidFill>
            <a:ln>
              <a:solidFill>
                <a:srgbClr val="18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78" name="组合 77"/>
          <p:cNvGrpSpPr/>
          <p:nvPr/>
        </p:nvGrpSpPr>
        <p:grpSpPr>
          <a:xfrm>
            <a:off x="391885" y="2868419"/>
            <a:ext cx="3924980" cy="369332"/>
            <a:chOff x="3502855" y="2661242"/>
            <a:chExt cx="5233306" cy="492442"/>
          </a:xfrm>
        </p:grpSpPr>
        <p:sp>
          <p:nvSpPr>
            <p:cNvPr id="79" name="文本框 78"/>
            <p:cNvSpPr txBox="1"/>
            <p:nvPr/>
          </p:nvSpPr>
          <p:spPr>
            <a:xfrm>
              <a:off x="3653308" y="2661242"/>
              <a:ext cx="5082853" cy="492442"/>
            </a:xfrm>
            <a:prstGeom prst="rect">
              <a:avLst/>
            </a:prstGeom>
            <a:noFill/>
          </p:spPr>
          <p:txBody>
            <a:bodyPr wrap="square">
              <a:spAutoFit/>
            </a:bodyPr>
            <a:lstStyle/>
            <a:p>
              <a:r>
                <a:rPr lang="zh-CN" altLang="en-US" sz="1800" b="1" dirty="0">
                  <a:solidFill>
                    <a:srgbClr val="183881"/>
                  </a:solidFill>
                  <a:latin typeface="华文楷体" panose="02010600040101010101" pitchFamily="2" charset="-122"/>
                  <a:ea typeface="华文楷体" panose="02010600040101010101" pitchFamily="2" charset="-122"/>
                  <a:cs typeface="+mn-ea"/>
                  <a:sym typeface="+mn-lt"/>
                </a:rPr>
                <a:t>创新点：</a:t>
              </a:r>
              <a:endParaRPr lang="zh-CN" altLang="en-US" sz="1800" b="1" dirty="0">
                <a:solidFill>
                  <a:srgbClr val="183881"/>
                </a:solidFill>
                <a:latin typeface="华文楷体" panose="02010600040101010101" pitchFamily="2" charset="-122"/>
                <a:ea typeface="华文楷体" panose="02010600040101010101" pitchFamily="2" charset="-122"/>
                <a:cs typeface="+mn-ea"/>
                <a:sym typeface="+mn-lt"/>
              </a:endParaRPr>
            </a:p>
          </p:txBody>
        </p:sp>
        <p:sp>
          <p:nvSpPr>
            <p:cNvPr id="80" name="平行四边形 79"/>
            <p:cNvSpPr/>
            <p:nvPr/>
          </p:nvSpPr>
          <p:spPr>
            <a:xfrm>
              <a:off x="3502855" y="2728295"/>
              <a:ext cx="108000" cy="324000"/>
            </a:xfrm>
            <a:prstGeom prst="parallelogram">
              <a:avLst/>
            </a:prstGeom>
            <a:solidFill>
              <a:srgbClr val="183881"/>
            </a:solidFill>
            <a:ln>
              <a:solidFill>
                <a:srgbClr val="18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1" name="文本框 80"/>
          <p:cNvSpPr txBox="1"/>
          <p:nvPr/>
        </p:nvSpPr>
        <p:spPr>
          <a:xfrm>
            <a:off x="607049" y="1448555"/>
            <a:ext cx="3587879" cy="307777"/>
          </a:xfrm>
          <a:prstGeom prst="rect">
            <a:avLst/>
          </a:prstGeom>
          <a:noFill/>
        </p:spPr>
        <p:txBody>
          <a:bodyPr wrap="square" rtlCol="0">
            <a:spAutoFit/>
          </a:bodyPr>
          <a:lstStyle/>
          <a:p>
            <a:pPr marL="138430" indent="-138430" algn="just">
              <a:buClr>
                <a:srgbClr val="3164CC"/>
              </a:buClr>
              <a:buFont typeface="Arial" panose="020B0604020202020204" pitchFamily="34" charset="0"/>
              <a:buChar char="•"/>
            </a:pPr>
            <a:r>
              <a:rPr kumimoji="1" lang="zh-CN" altLang="en-US" sz="1400" b="1" dirty="0">
                <a:latin typeface="华文楷体" panose="02010600040101010101" pitchFamily="2" charset="-122"/>
                <a:ea typeface="华文楷体" panose="02010600040101010101" pitchFamily="2" charset="-122"/>
              </a:rPr>
              <a:t>多维数据融合的假消息认知机理分析</a:t>
            </a:r>
            <a:endParaRPr kumimoji="1" lang="zh-CN" altLang="en-US" sz="1400" b="1" dirty="0">
              <a:latin typeface="Times New Roman" panose="02020603050405020304" charset="0"/>
              <a:ea typeface="华文楷体" panose="02010600040101010101" pitchFamily="2" charset="-122"/>
              <a:cs typeface="Times New Roman" panose="02020603050405020304" charset="0"/>
            </a:endParaRPr>
          </a:p>
        </p:txBody>
      </p:sp>
      <p:sp>
        <p:nvSpPr>
          <p:cNvPr id="82" name="文本框 81"/>
          <p:cNvSpPr txBox="1"/>
          <p:nvPr/>
        </p:nvSpPr>
        <p:spPr>
          <a:xfrm>
            <a:off x="607049" y="1767954"/>
            <a:ext cx="3587879" cy="307777"/>
          </a:xfrm>
          <a:prstGeom prst="rect">
            <a:avLst/>
          </a:prstGeom>
          <a:noFill/>
        </p:spPr>
        <p:txBody>
          <a:bodyPr wrap="square" rtlCol="0">
            <a:spAutoFit/>
          </a:bodyPr>
          <a:lstStyle/>
          <a:p>
            <a:pPr marL="138430" indent="-138430" algn="just">
              <a:buClr>
                <a:srgbClr val="3164CC"/>
              </a:buClr>
              <a:buFont typeface="Arial" panose="020B0604020202020204" pitchFamily="34" charset="0"/>
              <a:buChar char="•"/>
            </a:pPr>
            <a:r>
              <a:rPr kumimoji="1" lang="zh-CN" altLang="en-US" sz="1400" b="1" dirty="0">
                <a:latin typeface="华文楷体" panose="02010600040101010101" pitchFamily="2" charset="-122"/>
                <a:ea typeface="华文楷体" panose="02010600040101010101" pitchFamily="2" charset="-122"/>
              </a:rPr>
              <a:t>基于事件元知识迁移的假消息检测方法</a:t>
            </a:r>
            <a:endParaRPr kumimoji="1" lang="zh-CN" altLang="en-US" sz="1400" b="1" dirty="0">
              <a:latin typeface="Times New Roman" panose="02020603050405020304" charset="0"/>
              <a:ea typeface="华文楷体" panose="02010600040101010101" pitchFamily="2" charset="-122"/>
              <a:cs typeface="Times New Roman" panose="02020603050405020304" charset="0"/>
            </a:endParaRPr>
          </a:p>
        </p:txBody>
      </p:sp>
      <p:sp>
        <p:nvSpPr>
          <p:cNvPr id="83" name="文本框 82"/>
          <p:cNvSpPr txBox="1"/>
          <p:nvPr/>
        </p:nvSpPr>
        <p:spPr>
          <a:xfrm>
            <a:off x="607049" y="2087353"/>
            <a:ext cx="3587879" cy="307777"/>
          </a:xfrm>
          <a:prstGeom prst="rect">
            <a:avLst/>
          </a:prstGeom>
          <a:noFill/>
        </p:spPr>
        <p:txBody>
          <a:bodyPr wrap="square" rtlCol="0">
            <a:spAutoFit/>
          </a:bodyPr>
          <a:lstStyle/>
          <a:p>
            <a:pPr marL="138430" indent="-138430" algn="just">
              <a:buClr>
                <a:srgbClr val="3164CC"/>
              </a:buClr>
              <a:buFont typeface="Arial" panose="020B0604020202020204" pitchFamily="34" charset="0"/>
              <a:buChar char="•"/>
            </a:pPr>
            <a:r>
              <a:rPr kumimoji="1" lang="zh-CN" altLang="en-US" sz="1400" b="1" dirty="0">
                <a:latin typeface="华文楷体" panose="02010600040101010101" pitchFamily="2" charset="-122"/>
                <a:ea typeface="华文楷体" panose="02010600040101010101" pitchFamily="2" charset="-122"/>
              </a:rPr>
              <a:t>基于证据嵌入的事件知识迁移检测方法</a:t>
            </a:r>
            <a:endParaRPr kumimoji="1" lang="zh-CN" altLang="en-US" sz="1400" b="1" dirty="0">
              <a:latin typeface="Times New Roman" panose="02020603050405020304" charset="0"/>
              <a:ea typeface="华文楷体" panose="02010600040101010101" pitchFamily="2" charset="-122"/>
              <a:cs typeface="Times New Roman" panose="02020603050405020304" charset="0"/>
            </a:endParaRPr>
          </a:p>
        </p:txBody>
      </p:sp>
      <p:sp>
        <p:nvSpPr>
          <p:cNvPr id="84" name="文本框 83"/>
          <p:cNvSpPr txBox="1"/>
          <p:nvPr/>
        </p:nvSpPr>
        <p:spPr>
          <a:xfrm>
            <a:off x="644755" y="3250244"/>
            <a:ext cx="8046758" cy="738664"/>
          </a:xfrm>
          <a:prstGeom prst="rect">
            <a:avLst/>
          </a:prstGeom>
          <a:noFill/>
        </p:spPr>
        <p:txBody>
          <a:bodyPr wrap="square" rtlCol="0">
            <a:spAutoFit/>
          </a:bodyPr>
          <a:lstStyle/>
          <a:p>
            <a:pPr marL="138430" indent="-138430" algn="just">
              <a:buClr>
                <a:srgbClr val="3164CC"/>
              </a:buClr>
              <a:buFont typeface="Arial" panose="020B0604020202020204" pitchFamily="34" charset="0"/>
              <a:buChar char="•"/>
            </a:pPr>
            <a:r>
              <a:rPr kumimoji="1" lang="zh-CN" altLang="en-US" sz="1400" b="1" dirty="0">
                <a:latin typeface="华文楷体" panose="02010600040101010101" pitchFamily="2" charset="-122"/>
                <a:ea typeface="华文楷体" panose="02010600040101010101" pitchFamily="2" charset="-122"/>
              </a:rPr>
              <a:t>针对社交网络空间假消息盛行但目前认知机理不清的问题，创新性地提出了认知安全保护与假消息认知机理分析的研究问题，综合利用认知实验与数据分析挖掘社交网络假消息认知机理，为假消息防治工作奠定研究基础；</a:t>
            </a:r>
            <a:endParaRPr kumimoji="1" lang="zh-CN" altLang="en-US" sz="1400" dirty="0">
              <a:latin typeface="Times New Roman" panose="02020603050405020304" charset="0"/>
              <a:ea typeface="华文楷体" panose="02010600040101010101" pitchFamily="2" charset="-122"/>
              <a:cs typeface="Times New Roman" panose="02020603050405020304" charset="0"/>
            </a:endParaRPr>
          </a:p>
        </p:txBody>
      </p:sp>
      <p:sp>
        <p:nvSpPr>
          <p:cNvPr id="85" name="文本框 84"/>
          <p:cNvSpPr txBox="1"/>
          <p:nvPr/>
        </p:nvSpPr>
        <p:spPr>
          <a:xfrm>
            <a:off x="625903" y="3963566"/>
            <a:ext cx="8046758" cy="523220"/>
          </a:xfrm>
          <a:prstGeom prst="rect">
            <a:avLst/>
          </a:prstGeom>
          <a:noFill/>
        </p:spPr>
        <p:txBody>
          <a:bodyPr wrap="square" rtlCol="0">
            <a:spAutoFit/>
          </a:bodyPr>
          <a:lstStyle/>
          <a:p>
            <a:pPr marL="138430" indent="-138430" algn="just">
              <a:buClr>
                <a:srgbClr val="3164CC"/>
              </a:buClr>
              <a:buFont typeface="Arial" panose="020B0604020202020204" pitchFamily="34" charset="0"/>
              <a:buChar char="•"/>
            </a:pPr>
            <a:r>
              <a:rPr kumimoji="1" lang="zh-CN" altLang="en-US" sz="1400" b="1" dirty="0">
                <a:latin typeface="华文楷体" panose="02010600040101010101" pitchFamily="2" charset="-122"/>
                <a:ea typeface="华文楷体" panose="02010600040101010101" pitchFamily="2" charset="-122"/>
              </a:rPr>
              <a:t>针对现有假消息检测方法无法有效识别新出现事件假消息的问题，开展基于知识迁移的假消息检测方法研究，着重提升假消息检测方法的泛化性能；</a:t>
            </a:r>
            <a:endParaRPr kumimoji="1" lang="zh-CN" altLang="en-US" sz="1400" dirty="0">
              <a:latin typeface="Times New Roman" panose="02020603050405020304" charset="0"/>
              <a:ea typeface="华文楷体" panose="02010600040101010101" pitchFamily="2" charset="-122"/>
              <a:cs typeface="Times New Roman" panose="02020603050405020304" charset="0"/>
            </a:endParaRPr>
          </a:p>
        </p:txBody>
      </p:sp>
      <p:sp>
        <p:nvSpPr>
          <p:cNvPr id="17" name="文本框 16"/>
          <p:cNvSpPr txBox="1"/>
          <p:nvPr/>
        </p:nvSpPr>
        <p:spPr>
          <a:xfrm>
            <a:off x="607049" y="2406753"/>
            <a:ext cx="3891799" cy="307777"/>
          </a:xfrm>
          <a:prstGeom prst="rect">
            <a:avLst/>
          </a:prstGeom>
          <a:noFill/>
        </p:spPr>
        <p:txBody>
          <a:bodyPr wrap="square" rtlCol="0">
            <a:spAutoFit/>
          </a:bodyPr>
          <a:lstStyle/>
          <a:p>
            <a:pPr marL="138430" indent="-138430" algn="just">
              <a:buClr>
                <a:srgbClr val="3164CC"/>
              </a:buClr>
              <a:buFont typeface="Arial" panose="020B0604020202020204" pitchFamily="34" charset="0"/>
              <a:buChar char="•"/>
            </a:pPr>
            <a:r>
              <a:rPr kumimoji="1" lang="zh-CN" altLang="en-US" sz="1400" b="1" dirty="0">
                <a:latin typeface="华文楷体" panose="02010600040101010101" pitchFamily="2" charset="-122"/>
                <a:ea typeface="华文楷体" panose="02010600040101010101" pitchFamily="2" charset="-122"/>
              </a:rPr>
              <a:t>基于终身迁移学习的假消息检测方法</a:t>
            </a:r>
            <a:endParaRPr kumimoji="1" lang="zh-CN" altLang="en-US" sz="1400" b="1" dirty="0">
              <a:latin typeface="Times New Roman" panose="02020603050405020304" charset="0"/>
              <a:ea typeface="华文楷体" panose="02010600040101010101" pitchFamily="2" charset="-122"/>
              <a:cs typeface="Times New Roman" panose="02020603050405020304" charset="0"/>
            </a:endParaRPr>
          </a:p>
        </p:txBody>
      </p:sp>
      <p:sp>
        <p:nvSpPr>
          <p:cNvPr id="18" name="文本框 17"/>
          <p:cNvSpPr txBox="1"/>
          <p:nvPr/>
        </p:nvSpPr>
        <p:spPr>
          <a:xfrm>
            <a:off x="644755" y="4461443"/>
            <a:ext cx="8046758" cy="523220"/>
          </a:xfrm>
          <a:prstGeom prst="rect">
            <a:avLst/>
          </a:prstGeom>
          <a:noFill/>
        </p:spPr>
        <p:txBody>
          <a:bodyPr wrap="square" rtlCol="0">
            <a:spAutoFit/>
          </a:bodyPr>
          <a:lstStyle/>
          <a:p>
            <a:pPr marL="138430" indent="-138430" algn="just">
              <a:buClr>
                <a:srgbClr val="3164CC"/>
              </a:buClr>
              <a:buFont typeface="Arial" panose="020B0604020202020204" pitchFamily="34" charset="0"/>
              <a:buChar char="•"/>
            </a:pPr>
            <a:r>
              <a:rPr kumimoji="1" lang="zh-CN" altLang="en-US" sz="1400" b="1" dirty="0">
                <a:latin typeface="华文楷体" panose="02010600040101010101" pitchFamily="2" charset="-122"/>
                <a:ea typeface="华文楷体" panose="02010600040101010101" pitchFamily="2" charset="-122"/>
              </a:rPr>
              <a:t>针对迁移学习检测方法无法保留历史事件知识进行自主学习的问题，探究基于终身迁移学习的假消息检测方法，提升模型的累积学习能力；</a:t>
            </a:r>
            <a:endParaRPr kumimoji="1" lang="zh-CN" altLang="en-US" sz="1400" dirty="0">
              <a:latin typeface="Times New Roman" panose="02020603050405020304" charset="0"/>
              <a:ea typeface="华文楷体" panose="02010600040101010101" pitchFamily="2"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0" advTm="123068"/>
    </mc:Choice>
    <mc:Fallback>
      <p:transition advTm="12306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21771"/>
            <a:ext cx="9144000" cy="620486"/>
            <a:chOff x="0" y="670386"/>
            <a:chExt cx="9144000" cy="620486"/>
          </a:xfrm>
        </p:grpSpPr>
        <p:grpSp>
          <p:nvGrpSpPr>
            <p:cNvPr id="9" name="组合 8"/>
            <p:cNvGrpSpPr/>
            <p:nvPr/>
          </p:nvGrpSpPr>
          <p:grpSpPr>
            <a:xfrm>
              <a:off x="0" y="670386"/>
              <a:ext cx="9144000" cy="620486"/>
              <a:chOff x="0" y="986971"/>
              <a:chExt cx="12192000" cy="827315"/>
            </a:xfrm>
          </p:grpSpPr>
          <p:sp>
            <p:nvSpPr>
              <p:cNvPr id="12" name="矩形 11"/>
              <p:cNvSpPr/>
              <p:nvPr/>
            </p:nvSpPr>
            <p:spPr>
              <a:xfrm>
                <a:off x="0" y="986972"/>
                <a:ext cx="12192000" cy="827314"/>
              </a:xfrm>
              <a:prstGeom prst="rect">
                <a:avLst/>
              </a:prstGeom>
              <a:solidFill>
                <a:srgbClr val="183881"/>
              </a:solidFill>
              <a:ln w="12700" cap="flat" cmpd="sng" algn="ctr">
                <a:solidFill>
                  <a:srgbClr val="4472C4">
                    <a:shade val="50000"/>
                  </a:srgbClr>
                </a:solid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13" name="矩形 12"/>
              <p:cNvSpPr/>
              <p:nvPr/>
            </p:nvSpPr>
            <p:spPr>
              <a:xfrm>
                <a:off x="478971" y="986971"/>
                <a:ext cx="87086" cy="667657"/>
              </a:xfrm>
              <a:prstGeom prst="rect">
                <a:avLst/>
              </a:prstGeom>
              <a:gradFill flip="none" rotWithShape="1">
                <a:gsLst>
                  <a:gs pos="0">
                    <a:srgbClr val="183881"/>
                  </a:gs>
                  <a:gs pos="82000">
                    <a:srgbClr val="4472C4">
                      <a:lumMod val="45000"/>
                      <a:lumOff val="55000"/>
                    </a:srgbClr>
                  </a:gs>
                  <a:gs pos="83000">
                    <a:srgbClr val="4472C4">
                      <a:lumMod val="45000"/>
                      <a:lumOff val="55000"/>
                    </a:srgbClr>
                  </a:gs>
                  <a:gs pos="100000">
                    <a:srgbClr val="4472C4">
                      <a:lumMod val="30000"/>
                      <a:lumOff val="70000"/>
                    </a:srgbClr>
                  </a:gs>
                </a:gsLst>
                <a:lin ang="54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grpSp>
        <p:sp>
          <p:nvSpPr>
            <p:cNvPr id="11" name="文本框 10"/>
            <p:cNvSpPr txBox="1"/>
            <p:nvPr/>
          </p:nvSpPr>
          <p:spPr>
            <a:xfrm>
              <a:off x="424543" y="759554"/>
              <a:ext cx="6778487" cy="461665"/>
            </a:xfrm>
            <a:prstGeom prst="rect">
              <a:avLst/>
            </a:prstGeom>
            <a:noFill/>
          </p:spPr>
          <p:txBody>
            <a:bodyPr wrap="square" rtlCol="0">
              <a:spAutoFit/>
            </a:bodyPr>
            <a:lstStyle/>
            <a:p>
              <a:r>
                <a:rPr kumimoji="1" lang="zh-CN" altLang="en-US" sz="2400" dirty="0">
                  <a:solidFill>
                    <a:schemeClr val="bg1"/>
                  </a:solidFill>
                  <a:latin typeface="黑体" panose="02010609060101010101" pitchFamily="49" charset="-122"/>
                  <a:ea typeface="黑体" panose="02010609060101010101" pitchFamily="49" charset="-122"/>
                </a:rPr>
                <a:t>博士论文开题</a:t>
              </a:r>
              <a:endParaRPr kumimoji="1" lang="zh-CN" altLang="en-US" sz="2400" dirty="0">
                <a:solidFill>
                  <a:schemeClr val="bg1"/>
                </a:solidFill>
                <a:latin typeface="黑体" panose="02010609060101010101" pitchFamily="49" charset="-122"/>
                <a:ea typeface="黑体" panose="02010609060101010101" pitchFamily="49" charset="-122"/>
              </a:endParaRPr>
            </a:p>
          </p:txBody>
        </p:sp>
      </p:grpSp>
      <p:pic>
        <p:nvPicPr>
          <p:cNvPr id="14" name="图片 13"/>
          <p:cNvPicPr>
            <a:picLocks noChangeAspect="1"/>
          </p:cNvPicPr>
          <p:nvPr/>
        </p:nvPicPr>
        <p:blipFill>
          <a:blip r:embed="rId1"/>
          <a:stretch>
            <a:fillRect/>
          </a:stretch>
        </p:blipFill>
        <p:spPr>
          <a:xfrm>
            <a:off x="7367964" y="4325162"/>
            <a:ext cx="776972" cy="776972"/>
          </a:xfrm>
          <a:prstGeom prst="rect">
            <a:avLst/>
          </a:prstGeom>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5222" y="4359949"/>
            <a:ext cx="742185" cy="742185"/>
          </a:xfrm>
          <a:prstGeom prst="rect">
            <a:avLst/>
          </a:prstGeom>
        </p:spPr>
      </p:pic>
      <p:pic>
        <p:nvPicPr>
          <p:cNvPr id="16" name="图片 15" descr="Logo"/>
          <p:cNvPicPr/>
          <p:nvPr/>
        </p:nvPicPr>
        <p:blipFill>
          <a:blip r:embed="rId3"/>
          <a:stretch>
            <a:fillRect/>
          </a:stretch>
        </p:blipFill>
        <p:spPr>
          <a:xfrm>
            <a:off x="8275493" y="4305568"/>
            <a:ext cx="776972" cy="796566"/>
          </a:xfrm>
          <a:prstGeom prst="rect">
            <a:avLst/>
          </a:prstGeom>
          <a:noFill/>
          <a:ln>
            <a:noFill/>
          </a:ln>
        </p:spPr>
      </p:pic>
      <p:sp>
        <p:nvSpPr>
          <p:cNvPr id="18" name="文本框 17"/>
          <p:cNvSpPr txBox="1"/>
          <p:nvPr/>
        </p:nvSpPr>
        <p:spPr>
          <a:xfrm>
            <a:off x="1983450" y="2313406"/>
            <a:ext cx="6414407" cy="646331"/>
          </a:xfrm>
          <a:prstGeom prst="rect">
            <a:avLst/>
          </a:prstGeom>
          <a:noFill/>
        </p:spPr>
        <p:txBody>
          <a:bodyPr wrap="square" rtlCol="0">
            <a:spAutoFit/>
          </a:bodyPr>
          <a:lstStyle/>
          <a:p>
            <a:r>
              <a:rPr kumimoji="1" lang="zh-CN" altLang="en-US" sz="3600" b="1" dirty="0">
                <a:solidFill>
                  <a:srgbClr val="0070C0"/>
                </a:solidFill>
                <a:latin typeface="HEITI SC MEDIUM"/>
                <a:ea typeface="黑体" panose="02010609060101010101" pitchFamily="49" charset="-122"/>
              </a:rPr>
              <a:t>敬请各位老师批评指正！</a:t>
            </a:r>
            <a:endParaRPr kumimoji="1" lang="zh-CN" altLang="en-US" sz="3600" b="1" dirty="0">
              <a:solidFill>
                <a:srgbClr val="0070C0"/>
              </a:solidFill>
              <a:latin typeface="HEITI SC MEDIUM"/>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advTm="3941"/>
    </mc:Choice>
    <mc:Fallback>
      <p:transition advTm="394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9144000" cy="620486"/>
            <a:chOff x="0" y="986971"/>
            <a:chExt cx="12192000" cy="827315"/>
          </a:xfrm>
        </p:grpSpPr>
        <p:sp>
          <p:nvSpPr>
            <p:cNvPr id="10" name="矩形 9"/>
            <p:cNvSpPr/>
            <p:nvPr/>
          </p:nvSpPr>
          <p:spPr>
            <a:xfrm>
              <a:off x="0" y="986972"/>
              <a:ext cx="12192000" cy="827314"/>
            </a:xfrm>
            <a:prstGeom prst="rect">
              <a:avLst/>
            </a:prstGeom>
            <a:solidFill>
              <a:srgbClr val="183881"/>
            </a:solidFill>
            <a:ln w="12700" cap="flat" cmpd="sng" algn="ctr">
              <a:solidFill>
                <a:srgbClr val="4472C4">
                  <a:shade val="50000"/>
                </a:srgbClr>
              </a:solid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11" name="矩形 10"/>
            <p:cNvSpPr/>
            <p:nvPr/>
          </p:nvSpPr>
          <p:spPr>
            <a:xfrm>
              <a:off x="478971" y="986971"/>
              <a:ext cx="87086" cy="667657"/>
            </a:xfrm>
            <a:prstGeom prst="rect">
              <a:avLst/>
            </a:prstGeom>
            <a:gradFill flip="none" rotWithShape="1">
              <a:gsLst>
                <a:gs pos="0">
                  <a:srgbClr val="183881"/>
                </a:gs>
                <a:gs pos="82000">
                  <a:srgbClr val="4472C4">
                    <a:lumMod val="45000"/>
                    <a:lumOff val="55000"/>
                  </a:srgbClr>
                </a:gs>
                <a:gs pos="83000">
                  <a:srgbClr val="4472C4">
                    <a:lumMod val="45000"/>
                    <a:lumOff val="55000"/>
                  </a:srgbClr>
                </a:gs>
                <a:gs pos="100000">
                  <a:srgbClr val="4472C4">
                    <a:lumMod val="30000"/>
                    <a:lumOff val="70000"/>
                  </a:srgbClr>
                </a:gs>
              </a:gsLst>
              <a:lin ang="54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12" name="文本框 11"/>
            <p:cNvSpPr txBox="1"/>
            <p:nvPr/>
          </p:nvSpPr>
          <p:spPr>
            <a:xfrm>
              <a:off x="754741" y="1069852"/>
              <a:ext cx="9507659" cy="615553"/>
            </a:xfrm>
            <a:prstGeom prst="rect">
              <a:avLst/>
            </a:prstGeom>
            <a:noFill/>
          </p:spPr>
          <p:txBody>
            <a:bodyPr wrap="square" rtlCol="0">
              <a:spAutoFit/>
            </a:bodyPr>
            <a:lstStyle/>
            <a:p>
              <a:r>
                <a:rPr lang="zh-CN" altLang="en-US" sz="2400" b="1" dirty="0">
                  <a:solidFill>
                    <a:schemeClr val="bg1"/>
                  </a:solidFill>
                  <a:latin typeface="华文楷体" panose="02010600040101010101" pitchFamily="2" charset="-122"/>
                  <a:ea typeface="华文楷体" panose="02010600040101010101" pitchFamily="2" charset="-122"/>
                </a:rPr>
                <a:t>网络时代虚假信息无孔不入</a:t>
              </a:r>
              <a:endParaRPr lang="zh-CN" altLang="en-US" sz="2400" b="1" dirty="0">
                <a:solidFill>
                  <a:schemeClr val="bg1"/>
                </a:solidFill>
                <a:latin typeface="华文楷体" panose="02010600040101010101" pitchFamily="2" charset="-122"/>
                <a:ea typeface="华文楷体" panose="02010600040101010101" pitchFamily="2" charset="-122"/>
              </a:endParaRPr>
            </a:p>
          </p:txBody>
        </p:sp>
      </p:grpSp>
      <p:sp>
        <p:nvSpPr>
          <p:cNvPr id="71" name="Title 1"/>
          <p:cNvSpPr txBox="1"/>
          <p:nvPr/>
        </p:nvSpPr>
        <p:spPr>
          <a:xfrm>
            <a:off x="857881" y="200200"/>
            <a:ext cx="724251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914400">
              <a:defRPr/>
            </a:pPr>
            <a:endParaRPr lang="en-GB" altLang="zh-CN" sz="2000" b="1" dirty="0">
              <a:solidFill>
                <a:srgbClr val="005EA2"/>
              </a:solidFill>
              <a:latin typeface="等线" panose="02010600030101010101" pitchFamily="2" charset="-122"/>
              <a:ea typeface="等线" panose="02010600030101010101" pitchFamily="2" charset="-122"/>
              <a:cs typeface="+mn-ea"/>
              <a:sym typeface="+mn-lt"/>
            </a:endParaRPr>
          </a:p>
        </p:txBody>
      </p:sp>
      <p:sp>
        <p:nvSpPr>
          <p:cNvPr id="18" name="Title 1"/>
          <p:cNvSpPr txBox="1"/>
          <p:nvPr/>
        </p:nvSpPr>
        <p:spPr>
          <a:xfrm>
            <a:off x="857880" y="200200"/>
            <a:ext cx="623440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685800"/>
            <a:endParaRPr lang="en-GB" altLang="zh-CN" sz="2000" b="1" dirty="0">
              <a:solidFill>
                <a:prstClr val="black"/>
              </a:solidFill>
              <a:latin typeface="等线" panose="02010600030101010101" pitchFamily="2" charset="-122"/>
              <a:ea typeface="等线" panose="02010600030101010101" pitchFamily="2" charset="-122"/>
              <a:cs typeface="+mn-ea"/>
              <a:sym typeface="+mn-lt"/>
            </a:endParaRPr>
          </a:p>
        </p:txBody>
      </p:sp>
      <p:grpSp>
        <p:nvGrpSpPr>
          <p:cNvPr id="2" name="组合 1"/>
          <p:cNvGrpSpPr/>
          <p:nvPr/>
        </p:nvGrpSpPr>
        <p:grpSpPr>
          <a:xfrm>
            <a:off x="377700" y="820686"/>
            <a:ext cx="8407072" cy="594073"/>
            <a:chOff x="377700" y="820686"/>
            <a:chExt cx="8407072" cy="594073"/>
          </a:xfrm>
        </p:grpSpPr>
        <p:sp>
          <p:nvSpPr>
            <p:cNvPr id="40" name="学校担任“中俄工科大学联盟”2016-2017年度轮值主席单位、中国-东盟工科大学联盟2016年度轮值主席"/>
            <p:cNvSpPr txBox="1"/>
            <p:nvPr/>
          </p:nvSpPr>
          <p:spPr>
            <a:xfrm>
              <a:off x="566056" y="820686"/>
              <a:ext cx="8218716" cy="594073"/>
            </a:xfrm>
            <a:prstGeom prst="rect">
              <a:avLst/>
            </a:prstGeom>
            <a:noFill/>
          </p:spPr>
          <p:txBody>
            <a:bodyPr wrap="square" rtlCol="0">
              <a:spAutoFit/>
              <a:scene3d>
                <a:camera prst="orthographicFront"/>
                <a:lightRig rig="threePt" dir="t"/>
              </a:scene3d>
              <a:sp3d contourW="12700"/>
            </a:bodyPr>
            <a:lstStyle/>
            <a:p>
              <a:pPr defTabSz="257175">
                <a:lnSpc>
                  <a:spcPct val="130000"/>
                </a:lnSpc>
              </a:pPr>
              <a:r>
                <a:rPr lang="zh-CN" altLang="en-US" b="1" kern="100" dirty="0">
                  <a:solidFill>
                    <a:prstClr val="black"/>
                  </a:solidFill>
                  <a:latin typeface="华文楷体" panose="02010600040101010101" pitchFamily="2" charset="-122"/>
                  <a:ea typeface="华文楷体" panose="02010600040101010101" pitchFamily="2" charset="-122"/>
                  <a:cs typeface="Times New Roman" panose="02020603050405020304" charset="0"/>
                </a:rPr>
                <a:t>社交网络为人们带来便利的同时也造成了新的安全问题：</a:t>
              </a:r>
              <a:r>
                <a:rPr lang="zh-CN" altLang="en-US" b="1" kern="100" dirty="0">
                  <a:solidFill>
                    <a:srgbClr val="C00000"/>
                  </a:solidFill>
                  <a:latin typeface="华文楷体" panose="02010600040101010101" pitchFamily="2" charset="-122"/>
                  <a:ea typeface="华文楷体" panose="02010600040101010101" pitchFamily="2" charset="-122"/>
                  <a:cs typeface="Times New Roman" panose="02020603050405020304" charset="0"/>
                </a:rPr>
                <a:t>网络民主</a:t>
              </a:r>
              <a:r>
                <a:rPr lang="zh-CN" altLang="en-US" b="1" kern="100" dirty="0">
                  <a:solidFill>
                    <a:prstClr val="black"/>
                  </a:solidFill>
                  <a:latin typeface="华文楷体" panose="02010600040101010101" pitchFamily="2" charset="-122"/>
                  <a:ea typeface="华文楷体" panose="02010600040101010101" pitchFamily="2" charset="-122"/>
                  <a:cs typeface="Times New Roman" panose="02020603050405020304" charset="0"/>
                </a:rPr>
                <a:t>、</a:t>
              </a:r>
              <a:r>
                <a:rPr lang="zh-CN" altLang="en-US" b="1" kern="100" dirty="0">
                  <a:solidFill>
                    <a:srgbClr val="C00000"/>
                  </a:solidFill>
                  <a:latin typeface="华文楷体" panose="02010600040101010101" pitchFamily="2" charset="-122"/>
                  <a:ea typeface="华文楷体" panose="02010600040101010101" pitchFamily="2" charset="-122"/>
                  <a:cs typeface="Times New Roman" panose="02020603050405020304" charset="0"/>
                </a:rPr>
                <a:t>虚假信息</a:t>
              </a:r>
              <a:r>
                <a:rPr lang="zh-CN" altLang="en-US" b="1" kern="100" dirty="0">
                  <a:solidFill>
                    <a:prstClr val="black"/>
                  </a:solidFill>
                  <a:latin typeface="华文楷体" panose="02010600040101010101" pitchFamily="2" charset="-122"/>
                  <a:ea typeface="华文楷体" panose="02010600040101010101" pitchFamily="2" charset="-122"/>
                  <a:cs typeface="Times New Roman" panose="02020603050405020304" charset="0"/>
                </a:rPr>
                <a:t>、</a:t>
              </a:r>
              <a:r>
                <a:rPr lang="zh-CN" altLang="en-US" b="1" kern="100" dirty="0">
                  <a:solidFill>
                    <a:srgbClr val="C00000"/>
                  </a:solidFill>
                  <a:latin typeface="华文楷体" panose="02010600040101010101" pitchFamily="2" charset="-122"/>
                  <a:ea typeface="华文楷体" panose="02010600040101010101" pitchFamily="2" charset="-122"/>
                  <a:cs typeface="Times New Roman" panose="02020603050405020304" charset="0"/>
                </a:rPr>
                <a:t>网络意识形态战</a:t>
              </a:r>
              <a:r>
                <a:rPr lang="zh-CN" altLang="en-US" b="1" kern="100" dirty="0">
                  <a:solidFill>
                    <a:prstClr val="black"/>
                  </a:solidFill>
                  <a:latin typeface="华文楷体" panose="02010600040101010101" pitchFamily="2" charset="-122"/>
                  <a:ea typeface="华文楷体" panose="02010600040101010101" pitchFamily="2" charset="-122"/>
                  <a:cs typeface="Times New Roman" panose="02020603050405020304" charset="0"/>
                </a:rPr>
                <a:t>越来越多地使社交媒体渗透至政治、经济、文化、军事等诸多社会领域。</a:t>
              </a:r>
              <a:endParaRPr lang="zh-CN" altLang="en-US" b="1" dirty="0">
                <a:solidFill>
                  <a:prstClr val="black"/>
                </a:solidFill>
                <a:latin typeface="华文楷体" panose="02010600040101010101" pitchFamily="2" charset="-122"/>
                <a:ea typeface="华文楷体" panose="02010600040101010101" pitchFamily="2" charset="-122"/>
                <a:sym typeface="Arial" panose="020B0604020202020204" pitchFamily="34" charset="0"/>
              </a:endParaRPr>
            </a:p>
          </p:txBody>
        </p:sp>
        <p:sp>
          <p:nvSpPr>
            <p:cNvPr id="31" name="Shape 558"/>
            <p:cNvSpPr/>
            <p:nvPr/>
          </p:nvSpPr>
          <p:spPr>
            <a:xfrm>
              <a:off x="377700" y="932316"/>
              <a:ext cx="168218" cy="162018"/>
            </a:xfrm>
            <a:prstGeom prst="rect">
              <a:avLst/>
            </a:prstGeom>
            <a:solidFill>
              <a:srgbClr val="005DA2"/>
            </a:solidFill>
            <a:ln w="12700" cap="flat">
              <a:noFill/>
              <a:miter lim="400000"/>
            </a:ln>
            <a:effectLst/>
          </p:spPr>
          <p:txBody>
            <a:bodyPr wrap="square" lIns="28575" tIns="28575" rIns="28575" bIns="28575" numCol="1" anchor="ctr">
              <a:noAutofit/>
            </a:bodyPr>
            <a:lstStyle/>
            <a:p>
              <a:pPr>
                <a:spcBef>
                  <a:spcPts val="2530"/>
                </a:spcBef>
                <a:defRPr sz="2500">
                  <a:latin typeface="Aller Light"/>
                  <a:ea typeface="Aller Light"/>
                  <a:cs typeface="Aller Light"/>
                  <a:sym typeface="Aller Light"/>
                </a:defRPr>
              </a:pPr>
              <a:endParaRPr sz="1875" dirty="0">
                <a:cs typeface="+mn-ea"/>
                <a:sym typeface="+mn-lt"/>
              </a:endParaRPr>
            </a:p>
          </p:txBody>
        </p:sp>
      </p:grpSp>
      <p:grpSp>
        <p:nvGrpSpPr>
          <p:cNvPr id="33" name="组合 32"/>
          <p:cNvGrpSpPr/>
          <p:nvPr/>
        </p:nvGrpSpPr>
        <p:grpSpPr>
          <a:xfrm>
            <a:off x="391885" y="1516619"/>
            <a:ext cx="8407072" cy="594073"/>
            <a:chOff x="377700" y="820686"/>
            <a:chExt cx="8407072" cy="594073"/>
          </a:xfrm>
        </p:grpSpPr>
        <p:sp>
          <p:nvSpPr>
            <p:cNvPr id="34" name="学校担任“中俄工科大学联盟”2016-2017年度轮值主席单位、中国-东盟工科大学联盟2016年度轮值主席"/>
            <p:cNvSpPr txBox="1"/>
            <p:nvPr/>
          </p:nvSpPr>
          <p:spPr>
            <a:xfrm>
              <a:off x="566056" y="820686"/>
              <a:ext cx="8218716" cy="594073"/>
            </a:xfrm>
            <a:prstGeom prst="rect">
              <a:avLst/>
            </a:prstGeom>
            <a:noFill/>
          </p:spPr>
          <p:txBody>
            <a:bodyPr wrap="square" rtlCol="0">
              <a:spAutoFit/>
              <a:scene3d>
                <a:camera prst="orthographicFront"/>
                <a:lightRig rig="threePt" dir="t"/>
              </a:scene3d>
              <a:sp3d contourW="12700"/>
            </a:bodyPr>
            <a:lstStyle/>
            <a:p>
              <a:pPr defTabSz="257175">
                <a:lnSpc>
                  <a:spcPct val="130000"/>
                </a:lnSpc>
              </a:pPr>
              <a:r>
                <a:rPr lang="zh-CN" altLang="en-US" b="1" kern="100" dirty="0">
                  <a:solidFill>
                    <a:prstClr val="black"/>
                  </a:solidFill>
                  <a:latin typeface="华文楷体" panose="02010600040101010101" pitchFamily="2" charset="-122"/>
                  <a:ea typeface="华文楷体" panose="02010600040101010101" pitchFamily="2" charset="-122"/>
                  <a:cs typeface="Times New Roman" panose="02020603050405020304" charset="0"/>
                </a:rPr>
                <a:t>社交网络空间</a:t>
              </a:r>
              <a:r>
                <a:rPr lang="zh-CN" altLang="en-US" b="1" kern="100" dirty="0">
                  <a:solidFill>
                    <a:srgbClr val="C00000"/>
                  </a:solidFill>
                  <a:latin typeface="华文楷体" panose="02010600040101010101" pitchFamily="2" charset="-122"/>
                  <a:ea typeface="华文楷体" panose="02010600040101010101" pitchFamily="2" charset="-122"/>
                  <a:cs typeface="Times New Roman" panose="02020603050405020304" charset="0"/>
                </a:rPr>
                <a:t>假消息盛行</a:t>
              </a:r>
              <a:r>
                <a:rPr lang="zh-CN" altLang="en-US" b="1" kern="100" dirty="0">
                  <a:solidFill>
                    <a:prstClr val="black"/>
                  </a:solidFill>
                  <a:latin typeface="华文楷体" panose="02010600040101010101" pitchFamily="2" charset="-122"/>
                  <a:ea typeface="华文楷体" panose="02010600040101010101" pitchFamily="2" charset="-122"/>
                  <a:cs typeface="Times New Roman" panose="02020603050405020304" charset="0"/>
                </a:rPr>
                <a:t>，特别是在重大公共事件中混淆视听，严重影响公共安全和大众认知，对社会造成不同程度的威胁。</a:t>
              </a:r>
              <a:endParaRPr lang="zh-CN" altLang="en-US" b="1" dirty="0">
                <a:solidFill>
                  <a:prstClr val="black"/>
                </a:solidFill>
                <a:latin typeface="华文楷体" panose="02010600040101010101" pitchFamily="2" charset="-122"/>
                <a:ea typeface="华文楷体" panose="02010600040101010101" pitchFamily="2" charset="-122"/>
                <a:sym typeface="Arial" panose="020B0604020202020204" pitchFamily="34" charset="0"/>
              </a:endParaRPr>
            </a:p>
          </p:txBody>
        </p:sp>
        <p:sp>
          <p:nvSpPr>
            <p:cNvPr id="35" name="Shape 558"/>
            <p:cNvSpPr/>
            <p:nvPr/>
          </p:nvSpPr>
          <p:spPr>
            <a:xfrm>
              <a:off x="377700" y="932316"/>
              <a:ext cx="168218" cy="162018"/>
            </a:xfrm>
            <a:prstGeom prst="rect">
              <a:avLst/>
            </a:prstGeom>
            <a:solidFill>
              <a:srgbClr val="005DA2"/>
            </a:solidFill>
            <a:ln w="12700" cap="flat">
              <a:noFill/>
              <a:miter lim="400000"/>
            </a:ln>
            <a:effectLst/>
          </p:spPr>
          <p:txBody>
            <a:bodyPr wrap="square" lIns="28575" tIns="28575" rIns="28575" bIns="28575" numCol="1" anchor="ctr">
              <a:noAutofit/>
            </a:bodyPr>
            <a:lstStyle/>
            <a:p>
              <a:pPr>
                <a:spcBef>
                  <a:spcPts val="2530"/>
                </a:spcBef>
                <a:defRPr sz="2500">
                  <a:latin typeface="Aller Light"/>
                  <a:ea typeface="Aller Light"/>
                  <a:cs typeface="Aller Light"/>
                  <a:sym typeface="Aller Light"/>
                </a:defRPr>
              </a:pPr>
              <a:endParaRPr sz="1875" dirty="0">
                <a:cs typeface="+mn-ea"/>
                <a:sym typeface="+mn-lt"/>
              </a:endParaRPr>
            </a:p>
          </p:txBody>
        </p:sp>
      </p:grpSp>
      <p:grpSp>
        <p:nvGrpSpPr>
          <p:cNvPr id="5" name="组合 4"/>
          <p:cNvGrpSpPr/>
          <p:nvPr/>
        </p:nvGrpSpPr>
        <p:grpSpPr>
          <a:xfrm>
            <a:off x="590168" y="2234690"/>
            <a:ext cx="1974186" cy="2762699"/>
            <a:chOff x="590168" y="2310890"/>
            <a:chExt cx="1974186" cy="2762699"/>
          </a:xfrm>
        </p:grpSpPr>
        <p:pic>
          <p:nvPicPr>
            <p:cNvPr id="38" name="图片 37"/>
            <p:cNvPicPr>
              <a:picLocks noChangeAspect="1"/>
            </p:cNvPicPr>
            <p:nvPr/>
          </p:nvPicPr>
          <p:blipFill>
            <a:blip r:embed="rId1"/>
            <a:stretch>
              <a:fillRect/>
            </a:stretch>
          </p:blipFill>
          <p:spPr>
            <a:xfrm>
              <a:off x="590168" y="2310890"/>
              <a:ext cx="1974186" cy="2421774"/>
            </a:xfrm>
            <a:prstGeom prst="rect">
              <a:avLst/>
            </a:prstGeom>
            <a:solidFill>
              <a:srgbClr val="FFFFFF">
                <a:shade val="85000"/>
              </a:srgbClr>
            </a:solidFill>
            <a:ln w="88900" cap="sq">
              <a:solidFill>
                <a:srgbClr val="FFFFFF"/>
              </a:solidFill>
              <a:miter lim="800000"/>
              <a:headEnd/>
              <a:tailEnd/>
            </a:ln>
            <a:effectLst/>
          </p:spPr>
        </p:pic>
        <p:sp>
          <p:nvSpPr>
            <p:cNvPr id="39" name="文本框 38"/>
            <p:cNvSpPr txBox="1"/>
            <p:nvPr/>
          </p:nvSpPr>
          <p:spPr>
            <a:xfrm>
              <a:off x="590168" y="4772416"/>
              <a:ext cx="1974186" cy="301173"/>
            </a:xfrm>
            <a:prstGeom prst="rect">
              <a:avLst/>
            </a:prstGeom>
            <a:solidFill>
              <a:srgbClr val="C00000"/>
            </a:solidFill>
          </p:spPr>
          <p:txBody>
            <a:bodyPr wrap="square">
              <a:spAutoFit/>
            </a:bodyPr>
            <a:lstStyle/>
            <a:p>
              <a:pPr algn="ctr">
                <a:lnSpc>
                  <a:spcPct val="150000"/>
                </a:lnSpc>
                <a:defRPr/>
              </a:pPr>
              <a:r>
                <a:rPr lang="zh-CN" altLang="en-US" sz="1000" b="1" dirty="0">
                  <a:solidFill>
                    <a:schemeClr val="bg1"/>
                  </a:solidFill>
                  <a:latin typeface="华文楷体" panose="02010600040101010101" pitchFamily="2" charset="-122"/>
                  <a:ea typeface="华文楷体" panose="02010600040101010101" pitchFamily="2" charset="-122"/>
                  <a:cs typeface="Times New Roman" panose="02020603050405020304" charset="0"/>
                  <a:sym typeface="+mn-lt"/>
                </a:rPr>
                <a:t>信息疫情</a:t>
              </a:r>
              <a:r>
                <a:rPr lang="en-US" altLang="zh-CN" sz="1000" b="1" dirty="0">
                  <a:solidFill>
                    <a:schemeClr val="bg1"/>
                  </a:solidFill>
                  <a:latin typeface="华文楷体" panose="02010600040101010101" pitchFamily="2" charset="-122"/>
                  <a:ea typeface="华文楷体" panose="02010600040101010101" pitchFamily="2" charset="-122"/>
                  <a:cs typeface="Times New Roman" panose="02020603050405020304" charset="0"/>
                  <a:sym typeface="+mn-lt"/>
                </a:rPr>
                <a:t>—</a:t>
              </a:r>
              <a:r>
                <a:rPr lang="zh-CN" altLang="en-US" sz="1000" b="1" dirty="0">
                  <a:solidFill>
                    <a:schemeClr val="bg1"/>
                  </a:solidFill>
                  <a:latin typeface="华文楷体" panose="02010600040101010101" pitchFamily="2" charset="-122"/>
                  <a:ea typeface="华文楷体" panose="02010600040101010101" pitchFamily="2" charset="-122"/>
                  <a:cs typeface="Times New Roman" panose="02020603050405020304" charset="0"/>
                  <a:sym typeface="+mn-lt"/>
                </a:rPr>
                <a:t>世卫总干事谭德赛</a:t>
              </a:r>
              <a:endParaRPr lang="en-US" altLang="zh-CN" sz="1000" b="1" dirty="0">
                <a:solidFill>
                  <a:schemeClr val="bg1"/>
                </a:solidFill>
                <a:latin typeface="华文楷体" panose="02010600040101010101" pitchFamily="2" charset="-122"/>
                <a:ea typeface="华文楷体" panose="02010600040101010101" pitchFamily="2" charset="-122"/>
                <a:cs typeface="Times New Roman" panose="02020603050405020304" charset="0"/>
                <a:sym typeface="+mn-lt"/>
              </a:endParaRPr>
            </a:p>
          </p:txBody>
        </p:sp>
      </p:grpSp>
      <p:grpSp>
        <p:nvGrpSpPr>
          <p:cNvPr id="13" name="组合 12"/>
          <p:cNvGrpSpPr/>
          <p:nvPr/>
        </p:nvGrpSpPr>
        <p:grpSpPr>
          <a:xfrm>
            <a:off x="6792722" y="2234690"/>
            <a:ext cx="1813097" cy="2762699"/>
            <a:chOff x="6792722" y="2310890"/>
            <a:chExt cx="1813097" cy="2762699"/>
          </a:xfrm>
        </p:grpSpPr>
        <p:pic>
          <p:nvPicPr>
            <p:cNvPr id="44" name="Picture 2" descr="Cover image expan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2722" y="2310890"/>
              <a:ext cx="1804933" cy="2421773"/>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44"/>
            <p:cNvSpPr txBox="1"/>
            <p:nvPr/>
          </p:nvSpPr>
          <p:spPr>
            <a:xfrm>
              <a:off x="6794286" y="4772416"/>
              <a:ext cx="1811533" cy="301173"/>
            </a:xfrm>
            <a:prstGeom prst="rect">
              <a:avLst/>
            </a:prstGeom>
            <a:solidFill>
              <a:srgbClr val="C00000"/>
            </a:solidFill>
          </p:spPr>
          <p:txBody>
            <a:bodyPr wrap="square">
              <a:spAutoFit/>
            </a:bodyPr>
            <a:lstStyle/>
            <a:p>
              <a:pPr algn="ctr">
                <a:lnSpc>
                  <a:spcPct val="150000"/>
                </a:lnSpc>
                <a:defRPr/>
              </a:pPr>
              <a:r>
                <a:rPr lang="en-US" altLang="zh-CN" sz="1000" b="1" dirty="0">
                  <a:solidFill>
                    <a:schemeClr val="bg1"/>
                  </a:solidFill>
                  <a:latin typeface="华文楷体" panose="02010600040101010101" pitchFamily="2" charset="-122"/>
                  <a:ea typeface="华文楷体" panose="02010600040101010101" pitchFamily="2" charset="-122"/>
                  <a:cs typeface="Times New Roman" panose="02020603050405020304" charset="0"/>
                  <a:sym typeface="+mn-lt"/>
                </a:rPr>
                <a:t>《</a:t>
              </a:r>
              <a:r>
                <a:rPr lang="zh-CN" altLang="en-US" sz="1000" b="1" dirty="0">
                  <a:solidFill>
                    <a:schemeClr val="bg1"/>
                  </a:solidFill>
                  <a:latin typeface="华文楷体" panose="02010600040101010101" pitchFamily="2" charset="-122"/>
                  <a:ea typeface="华文楷体" panose="02010600040101010101" pitchFamily="2" charset="-122"/>
                  <a:cs typeface="Times New Roman" panose="02020603050405020304" charset="0"/>
                  <a:sym typeface="+mn-lt"/>
                </a:rPr>
                <a:t>科学</a:t>
              </a:r>
              <a:r>
                <a:rPr lang="en-US" altLang="zh-CN" sz="1000" b="1" dirty="0">
                  <a:solidFill>
                    <a:schemeClr val="bg1"/>
                  </a:solidFill>
                  <a:latin typeface="华文楷体" panose="02010600040101010101" pitchFamily="2" charset="-122"/>
                  <a:ea typeface="华文楷体" panose="02010600040101010101" pitchFamily="2" charset="-122"/>
                  <a:cs typeface="Times New Roman" panose="02020603050405020304" charset="0"/>
                  <a:sym typeface="+mn-lt"/>
                </a:rPr>
                <a:t>》</a:t>
              </a:r>
              <a:r>
                <a:rPr lang="zh-CN" altLang="en-US" sz="1000" b="1" dirty="0">
                  <a:solidFill>
                    <a:schemeClr val="bg1"/>
                  </a:solidFill>
                  <a:latin typeface="华文楷体" panose="02010600040101010101" pitchFamily="2" charset="-122"/>
                  <a:ea typeface="华文楷体" panose="02010600040101010101" pitchFamily="2" charset="-122"/>
                  <a:cs typeface="Times New Roman" panose="02020603050405020304" charset="0"/>
                  <a:sym typeface="+mn-lt"/>
                </a:rPr>
                <a:t>杂志</a:t>
              </a:r>
              <a:r>
                <a:rPr lang="en-US" altLang="zh-CN" sz="1000" b="1" dirty="0">
                  <a:solidFill>
                    <a:schemeClr val="bg1"/>
                  </a:solidFill>
                  <a:latin typeface="华文楷体" panose="02010600040101010101" pitchFamily="2" charset="-122"/>
                  <a:ea typeface="华文楷体" panose="02010600040101010101" pitchFamily="2" charset="-122"/>
                  <a:cs typeface="Times New Roman" panose="02020603050405020304" charset="0"/>
                  <a:sym typeface="+mn-lt"/>
                </a:rPr>
                <a:t>—</a:t>
              </a:r>
              <a:r>
                <a:rPr lang="zh-CN" altLang="en-US" sz="1000" b="1" dirty="0">
                  <a:solidFill>
                    <a:schemeClr val="bg1"/>
                  </a:solidFill>
                  <a:latin typeface="华文楷体" panose="02010600040101010101" pitchFamily="2" charset="-122"/>
                  <a:ea typeface="华文楷体" panose="02010600040101010101" pitchFamily="2" charset="-122"/>
                  <a:cs typeface="Times New Roman" panose="02020603050405020304" charset="0"/>
                  <a:sym typeface="+mn-lt"/>
                </a:rPr>
                <a:t>假消息专刊</a:t>
              </a:r>
              <a:endParaRPr lang="en-US" altLang="zh-CN" sz="1000" b="1" dirty="0">
                <a:solidFill>
                  <a:schemeClr val="bg1"/>
                </a:solidFill>
                <a:latin typeface="华文楷体" panose="02010600040101010101" pitchFamily="2" charset="-122"/>
                <a:ea typeface="华文楷体" panose="02010600040101010101" pitchFamily="2" charset="-122"/>
                <a:cs typeface="Times New Roman" panose="02020603050405020304" charset="0"/>
                <a:sym typeface="+mn-lt"/>
              </a:endParaRPr>
            </a:p>
          </p:txBody>
        </p:sp>
      </p:grpSp>
      <p:grpSp>
        <p:nvGrpSpPr>
          <p:cNvPr id="8" name="组合 7"/>
          <p:cNvGrpSpPr/>
          <p:nvPr/>
        </p:nvGrpSpPr>
        <p:grpSpPr>
          <a:xfrm>
            <a:off x="4876800" y="2285682"/>
            <a:ext cx="1714614" cy="2711707"/>
            <a:chOff x="4876800" y="2361882"/>
            <a:chExt cx="1714614" cy="2711707"/>
          </a:xfrm>
        </p:grpSpPr>
        <p:grpSp>
          <p:nvGrpSpPr>
            <p:cNvPr id="41" name="组合 40"/>
            <p:cNvGrpSpPr/>
            <p:nvPr/>
          </p:nvGrpSpPr>
          <p:grpSpPr>
            <a:xfrm>
              <a:off x="5025470" y="2361882"/>
              <a:ext cx="1520735" cy="2372790"/>
              <a:chOff x="8687060" y="860200"/>
              <a:chExt cx="3352628" cy="5111975"/>
            </a:xfrm>
          </p:grpSpPr>
          <p:pic>
            <p:nvPicPr>
              <p:cNvPr id="42" name="图片 41"/>
              <p:cNvPicPr>
                <a:picLocks noChangeAspect="1"/>
              </p:cNvPicPr>
              <p:nvPr/>
            </p:nvPicPr>
            <p:blipFill>
              <a:blip r:embed="rId3"/>
              <a:stretch>
                <a:fillRect/>
              </a:stretch>
            </p:blipFill>
            <p:spPr>
              <a:xfrm>
                <a:off x="8687060" y="860200"/>
                <a:ext cx="3352628" cy="1409524"/>
              </a:xfrm>
              <a:prstGeom prst="rect">
                <a:avLst/>
              </a:prstGeom>
            </p:spPr>
          </p:pic>
          <p:pic>
            <p:nvPicPr>
              <p:cNvPr id="43" name="图片 42"/>
              <p:cNvPicPr>
                <a:picLocks noChangeAspect="1"/>
              </p:cNvPicPr>
              <p:nvPr/>
            </p:nvPicPr>
            <p:blipFill>
              <a:blip r:embed="rId4"/>
              <a:stretch>
                <a:fillRect/>
              </a:stretch>
            </p:blipFill>
            <p:spPr>
              <a:xfrm>
                <a:off x="8687060" y="2269724"/>
                <a:ext cx="3352628" cy="3702451"/>
              </a:xfrm>
              <a:prstGeom prst="rect">
                <a:avLst/>
              </a:prstGeom>
            </p:spPr>
          </p:pic>
        </p:grpSp>
        <p:sp>
          <p:nvSpPr>
            <p:cNvPr id="46" name="文本框 45"/>
            <p:cNvSpPr txBox="1"/>
            <p:nvPr/>
          </p:nvSpPr>
          <p:spPr>
            <a:xfrm>
              <a:off x="4876800" y="4772416"/>
              <a:ext cx="1714614" cy="301173"/>
            </a:xfrm>
            <a:prstGeom prst="rect">
              <a:avLst/>
            </a:prstGeom>
            <a:solidFill>
              <a:srgbClr val="C00000"/>
            </a:solidFill>
          </p:spPr>
          <p:txBody>
            <a:bodyPr wrap="square">
              <a:spAutoFit/>
            </a:bodyPr>
            <a:lstStyle/>
            <a:p>
              <a:pPr algn="ctr">
                <a:lnSpc>
                  <a:spcPct val="150000"/>
                </a:lnSpc>
                <a:defRPr/>
              </a:pPr>
              <a:r>
                <a:rPr lang="zh-CN" altLang="en-US" sz="1000" b="1" dirty="0">
                  <a:solidFill>
                    <a:schemeClr val="bg1"/>
                  </a:solidFill>
                  <a:latin typeface="华文楷体" panose="02010600040101010101" pitchFamily="2" charset="-122"/>
                  <a:ea typeface="华文楷体" panose="02010600040101010101" pitchFamily="2" charset="-122"/>
                  <a:cs typeface="Times New Roman" panose="02020603050405020304" charset="0"/>
                  <a:sym typeface="+mn-lt"/>
                </a:rPr>
                <a:t>“白宫爆炸”引起股市震荡</a:t>
              </a:r>
              <a:endParaRPr lang="en-US" altLang="zh-CN" sz="1000" b="1" dirty="0">
                <a:solidFill>
                  <a:schemeClr val="bg1"/>
                </a:solidFill>
                <a:latin typeface="华文楷体" panose="02010600040101010101" pitchFamily="2" charset="-122"/>
                <a:ea typeface="华文楷体" panose="02010600040101010101" pitchFamily="2" charset="-122"/>
                <a:cs typeface="Times New Roman" panose="02020603050405020304" charset="0"/>
                <a:sym typeface="+mn-lt"/>
              </a:endParaRPr>
            </a:p>
          </p:txBody>
        </p:sp>
      </p:grpSp>
      <p:grpSp>
        <p:nvGrpSpPr>
          <p:cNvPr id="7" name="组合 6"/>
          <p:cNvGrpSpPr/>
          <p:nvPr/>
        </p:nvGrpSpPr>
        <p:grpSpPr>
          <a:xfrm>
            <a:off x="2719600" y="3594463"/>
            <a:ext cx="1989958" cy="1394718"/>
            <a:chOff x="2719600" y="3670663"/>
            <a:chExt cx="1989958" cy="1394718"/>
          </a:xfrm>
        </p:grpSpPr>
        <p:pic>
          <p:nvPicPr>
            <p:cNvPr id="4" name="图片 3"/>
            <p:cNvPicPr/>
            <p:nvPr/>
          </p:nvPicPr>
          <p:blipFill>
            <a:blip r:embed="rId5"/>
            <a:stretch>
              <a:fillRect/>
            </a:stretch>
          </p:blipFill>
          <p:spPr>
            <a:xfrm>
              <a:off x="2719600" y="3670663"/>
              <a:ext cx="1989958" cy="1062001"/>
            </a:xfrm>
            <a:prstGeom prst="rect">
              <a:avLst/>
            </a:prstGeom>
          </p:spPr>
        </p:pic>
        <p:sp>
          <p:nvSpPr>
            <p:cNvPr id="47" name="文本框 46"/>
            <p:cNvSpPr txBox="1"/>
            <p:nvPr/>
          </p:nvSpPr>
          <p:spPr>
            <a:xfrm>
              <a:off x="2771848" y="4765491"/>
              <a:ext cx="1918030" cy="299890"/>
            </a:xfrm>
            <a:prstGeom prst="rect">
              <a:avLst/>
            </a:prstGeom>
            <a:solidFill>
              <a:srgbClr val="C00000"/>
            </a:solidFill>
          </p:spPr>
          <p:txBody>
            <a:bodyPr wrap="square">
              <a:spAutoFit/>
            </a:bodyPr>
            <a:lstStyle/>
            <a:p>
              <a:pPr algn="ctr">
                <a:lnSpc>
                  <a:spcPct val="150000"/>
                </a:lnSpc>
                <a:defRPr/>
              </a:pPr>
              <a:r>
                <a:rPr lang="en-US" altLang="zh-CN" sz="1000" dirty="0">
                  <a:solidFill>
                    <a:schemeClr val="bg1"/>
                  </a:solidFill>
                  <a:latin typeface="Times New Roman" panose="02020603050405020304" charset="0"/>
                  <a:ea typeface="华文楷体" panose="02010600040101010101" pitchFamily="2" charset="-122"/>
                  <a:cs typeface="Times New Roman" panose="02020603050405020304" charset="0"/>
                  <a:sym typeface="+mn-lt"/>
                </a:rPr>
                <a:t>2016</a:t>
              </a:r>
              <a:r>
                <a:rPr lang="zh-CN" altLang="en-US" sz="1000" b="1" dirty="0">
                  <a:solidFill>
                    <a:schemeClr val="bg1"/>
                  </a:solidFill>
                  <a:latin typeface="Times New Roman" panose="02020603050405020304" charset="0"/>
                  <a:ea typeface="华文楷体" panose="02010600040101010101" pitchFamily="2" charset="-122"/>
                  <a:cs typeface="Times New Roman" panose="02020603050405020304" charset="0"/>
                  <a:sym typeface="+mn-lt"/>
                </a:rPr>
                <a:t>年</a:t>
              </a:r>
              <a:r>
                <a:rPr lang="zh-CN" altLang="en-US" sz="1000" b="1" dirty="0">
                  <a:solidFill>
                    <a:schemeClr val="bg1"/>
                  </a:solidFill>
                  <a:latin typeface="华文楷体" panose="02010600040101010101" pitchFamily="2" charset="-122"/>
                  <a:ea typeface="华文楷体" panose="02010600040101010101" pitchFamily="2" charset="-122"/>
                  <a:cs typeface="Times New Roman" panose="02020603050405020304" charset="0"/>
                  <a:sym typeface="+mn-lt"/>
                </a:rPr>
                <a:t>美国大选期间谣言泛滥</a:t>
              </a:r>
              <a:endParaRPr lang="en-US" altLang="zh-CN" sz="1000" b="1" dirty="0">
                <a:solidFill>
                  <a:schemeClr val="bg1"/>
                </a:solidFill>
                <a:latin typeface="华文楷体" panose="02010600040101010101" pitchFamily="2" charset="-122"/>
                <a:ea typeface="华文楷体" panose="02010600040101010101" pitchFamily="2" charset="-122"/>
                <a:cs typeface="Times New Roman" panose="02020603050405020304" charset="0"/>
                <a:sym typeface="+mn-lt"/>
              </a:endParaRPr>
            </a:p>
          </p:txBody>
        </p:sp>
      </p:grpSp>
      <p:grpSp>
        <p:nvGrpSpPr>
          <p:cNvPr id="6" name="组合 5"/>
          <p:cNvGrpSpPr/>
          <p:nvPr/>
        </p:nvGrpSpPr>
        <p:grpSpPr>
          <a:xfrm>
            <a:off x="2771848" y="2234690"/>
            <a:ext cx="1918030" cy="1319679"/>
            <a:chOff x="2771848" y="2310890"/>
            <a:chExt cx="1918030" cy="1319679"/>
          </a:xfrm>
        </p:grpSpPr>
        <p:pic>
          <p:nvPicPr>
            <p:cNvPr id="3" name="图片 2"/>
            <p:cNvPicPr/>
            <p:nvPr/>
          </p:nvPicPr>
          <p:blipFill>
            <a:blip r:embed="rId6"/>
            <a:stretch>
              <a:fillRect/>
            </a:stretch>
          </p:blipFill>
          <p:spPr>
            <a:xfrm>
              <a:off x="2771848" y="2310890"/>
              <a:ext cx="1918030" cy="973732"/>
            </a:xfrm>
            <a:prstGeom prst="rect">
              <a:avLst/>
            </a:prstGeom>
          </p:spPr>
        </p:pic>
        <p:sp>
          <p:nvSpPr>
            <p:cNvPr id="48" name="文本框 47"/>
            <p:cNvSpPr txBox="1"/>
            <p:nvPr/>
          </p:nvSpPr>
          <p:spPr>
            <a:xfrm>
              <a:off x="2771848" y="3330679"/>
              <a:ext cx="1918030" cy="299890"/>
            </a:xfrm>
            <a:prstGeom prst="rect">
              <a:avLst/>
            </a:prstGeom>
            <a:solidFill>
              <a:srgbClr val="C00000"/>
            </a:solidFill>
          </p:spPr>
          <p:txBody>
            <a:bodyPr wrap="square">
              <a:spAutoFit/>
            </a:bodyPr>
            <a:lstStyle/>
            <a:p>
              <a:pPr algn="ctr">
                <a:lnSpc>
                  <a:spcPct val="150000"/>
                </a:lnSpc>
                <a:defRPr/>
              </a:pPr>
              <a:r>
                <a:rPr lang="zh-CN" altLang="en-US" sz="1000" b="1" dirty="0">
                  <a:solidFill>
                    <a:schemeClr val="bg1"/>
                  </a:solidFill>
                  <a:latin typeface="Times New Roman" panose="02020603050405020304" charset="0"/>
                  <a:ea typeface="华文楷体" panose="02010600040101010101" pitchFamily="2" charset="-122"/>
                  <a:cs typeface="Times New Roman" panose="02020603050405020304" charset="0"/>
                  <a:sym typeface="+mn-lt"/>
                </a:rPr>
                <a:t>“</a:t>
              </a:r>
              <a:r>
                <a:rPr lang="en-US" altLang="zh-CN" sz="1000" b="1" dirty="0">
                  <a:solidFill>
                    <a:schemeClr val="bg1"/>
                  </a:solidFill>
                  <a:latin typeface="Times New Roman" panose="02020603050405020304" charset="0"/>
                  <a:ea typeface="华文楷体" panose="02010600040101010101" pitchFamily="2" charset="-122"/>
                  <a:cs typeface="Times New Roman" panose="02020603050405020304" charset="0"/>
                  <a:sym typeface="+mn-lt"/>
                </a:rPr>
                <a:t>5G</a:t>
              </a:r>
              <a:r>
                <a:rPr lang="zh-CN" altLang="en-US" sz="1000" b="1" dirty="0">
                  <a:solidFill>
                    <a:schemeClr val="bg1"/>
                  </a:solidFill>
                  <a:latin typeface="Times New Roman" panose="02020603050405020304" charset="0"/>
                  <a:ea typeface="华文楷体" panose="02010600040101010101" pitchFamily="2" charset="-122"/>
                  <a:cs typeface="Times New Roman" panose="02020603050405020304" charset="0"/>
                  <a:sym typeface="+mn-lt"/>
                </a:rPr>
                <a:t>基站传播新冠病毒”</a:t>
              </a:r>
              <a:endParaRPr lang="en-US" altLang="zh-CN" sz="1000" b="1" dirty="0">
                <a:solidFill>
                  <a:schemeClr val="bg1"/>
                </a:solidFill>
                <a:latin typeface="华文楷体" panose="02010600040101010101" pitchFamily="2" charset="-122"/>
                <a:ea typeface="华文楷体" panose="02010600040101010101" pitchFamily="2" charset="-122"/>
                <a:cs typeface="Times New Roman" panose="02020603050405020304" charset="0"/>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0" advTm="66797"/>
    </mc:Choice>
    <mc:Fallback>
      <p:transition advTm="6679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91885" y="2489296"/>
            <a:ext cx="3707216" cy="2102972"/>
          </a:xfrm>
          <a:prstGeom prst="rect">
            <a:avLst/>
          </a:prstGeom>
        </p:spPr>
      </p:pic>
      <p:grpSp>
        <p:nvGrpSpPr>
          <p:cNvPr id="9" name="组合 8"/>
          <p:cNvGrpSpPr/>
          <p:nvPr/>
        </p:nvGrpSpPr>
        <p:grpSpPr>
          <a:xfrm>
            <a:off x="0" y="1"/>
            <a:ext cx="9144000" cy="620486"/>
            <a:chOff x="0" y="986971"/>
            <a:chExt cx="12192000" cy="827315"/>
          </a:xfrm>
        </p:grpSpPr>
        <p:sp>
          <p:nvSpPr>
            <p:cNvPr id="10" name="矩形 9"/>
            <p:cNvSpPr/>
            <p:nvPr/>
          </p:nvSpPr>
          <p:spPr>
            <a:xfrm>
              <a:off x="0" y="986972"/>
              <a:ext cx="12192000" cy="827314"/>
            </a:xfrm>
            <a:prstGeom prst="rect">
              <a:avLst/>
            </a:prstGeom>
            <a:solidFill>
              <a:srgbClr val="183881"/>
            </a:solidFill>
            <a:ln w="12700" cap="flat" cmpd="sng" algn="ctr">
              <a:solidFill>
                <a:srgbClr val="4472C4">
                  <a:shade val="50000"/>
                </a:srgbClr>
              </a:solid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11" name="矩形 10"/>
            <p:cNvSpPr/>
            <p:nvPr/>
          </p:nvSpPr>
          <p:spPr>
            <a:xfrm>
              <a:off x="478971" y="986971"/>
              <a:ext cx="87086" cy="667657"/>
            </a:xfrm>
            <a:prstGeom prst="rect">
              <a:avLst/>
            </a:prstGeom>
            <a:gradFill flip="none" rotWithShape="1">
              <a:gsLst>
                <a:gs pos="0">
                  <a:srgbClr val="183881"/>
                </a:gs>
                <a:gs pos="82000">
                  <a:srgbClr val="4472C4">
                    <a:lumMod val="45000"/>
                    <a:lumOff val="55000"/>
                  </a:srgbClr>
                </a:gs>
                <a:gs pos="83000">
                  <a:srgbClr val="4472C4">
                    <a:lumMod val="45000"/>
                    <a:lumOff val="55000"/>
                  </a:srgbClr>
                </a:gs>
                <a:gs pos="100000">
                  <a:srgbClr val="4472C4">
                    <a:lumMod val="30000"/>
                    <a:lumOff val="70000"/>
                  </a:srgbClr>
                </a:gs>
              </a:gsLst>
              <a:lin ang="54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12" name="文本框 11"/>
            <p:cNvSpPr txBox="1"/>
            <p:nvPr/>
          </p:nvSpPr>
          <p:spPr>
            <a:xfrm>
              <a:off x="754743" y="1069852"/>
              <a:ext cx="7354785" cy="615554"/>
            </a:xfrm>
            <a:prstGeom prst="rect">
              <a:avLst/>
            </a:prstGeom>
            <a:noFill/>
          </p:spPr>
          <p:txBody>
            <a:bodyPr wrap="square" rtlCol="0">
              <a:spAutoFit/>
            </a:bodyPr>
            <a:lstStyle/>
            <a:p>
              <a:r>
                <a:rPr lang="zh-CN" altLang="en-US" sz="2400" b="1" dirty="0">
                  <a:solidFill>
                    <a:schemeClr val="bg1"/>
                  </a:solidFill>
                  <a:latin typeface="华文楷体" panose="02010600040101010101" pitchFamily="2" charset="-122"/>
                  <a:ea typeface="华文楷体" panose="02010600040101010101" pitchFamily="2" charset="-122"/>
                </a:rPr>
                <a:t>假消息的防治关乎国家网络空间安全</a:t>
              </a:r>
              <a:endParaRPr lang="zh-CN" altLang="en-US" sz="2400" b="1" dirty="0">
                <a:solidFill>
                  <a:schemeClr val="bg1"/>
                </a:solidFill>
                <a:latin typeface="华文楷体" panose="02010600040101010101" pitchFamily="2" charset="-122"/>
                <a:ea typeface="华文楷体" panose="02010600040101010101" pitchFamily="2" charset="-122"/>
              </a:endParaRPr>
            </a:p>
          </p:txBody>
        </p:sp>
      </p:grpSp>
      <p:grpSp>
        <p:nvGrpSpPr>
          <p:cNvPr id="32" name="组合 31"/>
          <p:cNvGrpSpPr/>
          <p:nvPr/>
        </p:nvGrpSpPr>
        <p:grpSpPr>
          <a:xfrm>
            <a:off x="4373482" y="3670928"/>
            <a:ext cx="1749455" cy="523221"/>
            <a:chOff x="5376111" y="1520314"/>
            <a:chExt cx="2249244" cy="775605"/>
          </a:xfrm>
        </p:grpSpPr>
        <p:sp>
          <p:nvSpPr>
            <p:cNvPr id="33" name="矩形标注 22"/>
            <p:cNvSpPr/>
            <p:nvPr/>
          </p:nvSpPr>
          <p:spPr>
            <a:xfrm>
              <a:off x="5376111" y="1520314"/>
              <a:ext cx="2249244" cy="775605"/>
            </a:xfrm>
            <a:prstGeom prst="wedgeRectCallout">
              <a:avLst>
                <a:gd name="adj1" fmla="val -68528"/>
                <a:gd name="adj2" fmla="val 17774"/>
              </a:avLst>
            </a:prstGeom>
            <a:solidFill>
              <a:sysClr val="window" lastClr="FFFFFF"/>
            </a:solidFill>
            <a:ln w="25400" cap="flat" cmpd="sng" algn="ctr">
              <a:solidFill>
                <a:srgbClr val="005DA2"/>
              </a:solidFill>
              <a:prstDash val="solid"/>
            </a:ln>
            <a:effectLst/>
          </p:spPr>
          <p:txBody>
            <a:bodyPr rtlCol="0" anchor="ctr"/>
            <a:lstStyle/>
            <a:p>
              <a:pPr algn="ctr"/>
              <a:endParaRPr lang="zh-CN" alt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西北工业大学"/>
            <p:cNvSpPr txBox="1"/>
            <p:nvPr/>
          </p:nvSpPr>
          <p:spPr>
            <a:xfrm>
              <a:off x="5506956" y="1696471"/>
              <a:ext cx="2118399" cy="410614"/>
            </a:xfrm>
            <a:prstGeom prst="rect">
              <a:avLst/>
            </a:prstGeom>
            <a:noFill/>
          </p:spPr>
          <p:txBody>
            <a:bodyPr wrap="square" rtlCol="0">
              <a:spAutoFit/>
              <a:scene3d>
                <a:camera prst="orthographicFront"/>
                <a:lightRig rig="threePt" dir="t"/>
              </a:scene3d>
              <a:sp3d contourW="12700"/>
            </a:bodyPr>
            <a:lstStyle/>
            <a:p>
              <a:pPr defTabSz="342900"/>
              <a:r>
                <a:rPr lang="en-US" altLang="zh-CN" sz="1200" b="1" kern="0" dirty="0">
                  <a:solidFill>
                    <a:prstClr val="black"/>
                  </a:solidFill>
                  <a:latin typeface="等线" panose="02010600030101010101" pitchFamily="2" charset="-122"/>
                  <a:ea typeface="等线" panose="02010600030101010101" pitchFamily="2" charset="-122"/>
                  <a:sym typeface="Arial" panose="020B0604020202020204" pitchFamily="34" charset="0"/>
                </a:rPr>
                <a:t>2016</a:t>
              </a:r>
              <a:r>
                <a:rPr lang="zh-CN" altLang="en-US" sz="1200" b="1" kern="0" dirty="0">
                  <a:solidFill>
                    <a:prstClr val="black"/>
                  </a:solidFill>
                  <a:latin typeface="等线" panose="02010600030101010101" pitchFamily="2" charset="-122"/>
                  <a:ea typeface="等线" panose="02010600030101010101" pitchFamily="2" charset="-122"/>
                  <a:sym typeface="Arial" panose="020B0604020202020204" pitchFamily="34" charset="0"/>
                </a:rPr>
                <a:t>年开始逐年增高</a:t>
              </a:r>
              <a:endParaRPr lang="zh-CN" altLang="en-US" sz="1200" b="1" kern="0" dirty="0">
                <a:solidFill>
                  <a:prstClr val="black"/>
                </a:solidFill>
                <a:latin typeface="Times New Roman" panose="02020603050405020304" charset="0"/>
                <a:ea typeface="等线" panose="02010600030101010101" pitchFamily="2" charset="-122"/>
                <a:cs typeface="Times New Roman" panose="02020603050405020304" charset="0"/>
                <a:sym typeface="Arial" panose="020B0604020202020204" pitchFamily="34" charset="0"/>
              </a:endParaRPr>
            </a:p>
          </p:txBody>
        </p:sp>
      </p:grpSp>
      <p:grpSp>
        <p:nvGrpSpPr>
          <p:cNvPr id="37" name="组合 36"/>
          <p:cNvGrpSpPr/>
          <p:nvPr/>
        </p:nvGrpSpPr>
        <p:grpSpPr>
          <a:xfrm>
            <a:off x="1305776" y="710980"/>
            <a:ext cx="504000" cy="504000"/>
            <a:chOff x="7180263" y="1403366"/>
            <a:chExt cx="900000" cy="900000"/>
          </a:xfrm>
        </p:grpSpPr>
        <p:sp>
          <p:nvSpPr>
            <p:cNvPr id="38" name="圆形"/>
            <p:cNvSpPr>
              <a:spLocks noChangeAspect="1" noChangeArrowheads="1"/>
            </p:cNvSpPr>
            <p:nvPr/>
          </p:nvSpPr>
          <p:spPr bwMode="auto">
            <a:xfrm>
              <a:off x="7180263" y="1403366"/>
              <a:ext cx="900000" cy="900000"/>
            </a:xfrm>
            <a:prstGeom prst="ellipse">
              <a:avLst/>
            </a:prstGeom>
            <a:solidFill>
              <a:sysClr val="window" lastClr="FFFFFF"/>
            </a:solidFill>
            <a:ln w="25400" cap="flat" cmpd="sng" algn="ctr">
              <a:solidFill>
                <a:srgbClr val="005DA2"/>
              </a:solidFill>
              <a:prstDash val="solid"/>
            </a:ln>
            <a:effectLst/>
          </p:spPr>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lang="en-US" sz="135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书"/>
            <p:cNvSpPr>
              <a:spLocks noChangeAspect="1"/>
            </p:cNvSpPr>
            <p:nvPr/>
          </p:nvSpPr>
          <p:spPr bwMode="auto">
            <a:xfrm>
              <a:off x="7422917" y="1688335"/>
              <a:ext cx="414692" cy="330062"/>
            </a:xfrm>
            <a:custGeom>
              <a:avLst/>
              <a:gdLst>
                <a:gd name="T0" fmla="*/ 669 w 937"/>
                <a:gd name="T1" fmla="*/ 37 h 747"/>
                <a:gd name="T2" fmla="*/ 588 w 937"/>
                <a:gd name="T3" fmla="*/ 0 h 747"/>
                <a:gd name="T4" fmla="*/ 487 w 937"/>
                <a:gd name="T5" fmla="*/ 30 h 747"/>
                <a:gd name="T6" fmla="*/ 399 w 937"/>
                <a:gd name="T7" fmla="*/ 16 h 747"/>
                <a:gd name="T8" fmla="*/ 0 w 937"/>
                <a:gd name="T9" fmla="*/ 187 h 747"/>
                <a:gd name="T10" fmla="*/ 348 w 937"/>
                <a:gd name="T11" fmla="*/ 746 h 747"/>
                <a:gd name="T12" fmla="*/ 449 w 937"/>
                <a:gd name="T13" fmla="*/ 717 h 747"/>
                <a:gd name="T14" fmla="*/ 937 w 937"/>
                <a:gd name="T15" fmla="*/ 559 h 747"/>
                <a:gd name="T16" fmla="*/ 456 w 937"/>
                <a:gd name="T17" fmla="*/ 45 h 747"/>
                <a:gd name="T18" fmla="*/ 473 w 937"/>
                <a:gd name="T19" fmla="*/ 50 h 747"/>
                <a:gd name="T20" fmla="*/ 475 w 937"/>
                <a:gd name="T21" fmla="*/ 54 h 747"/>
                <a:gd name="T22" fmla="*/ 478 w 937"/>
                <a:gd name="T23" fmla="*/ 60 h 747"/>
                <a:gd name="T24" fmla="*/ 510 w 937"/>
                <a:gd name="T25" fmla="*/ 127 h 747"/>
                <a:gd name="T26" fmla="*/ 554 w 937"/>
                <a:gd name="T27" fmla="*/ 219 h 747"/>
                <a:gd name="T28" fmla="*/ 711 w 937"/>
                <a:gd name="T29" fmla="*/ 548 h 747"/>
                <a:gd name="T30" fmla="*/ 498 w 937"/>
                <a:gd name="T31" fmla="*/ 650 h 747"/>
                <a:gd name="T32" fmla="*/ 482 w 937"/>
                <a:gd name="T33" fmla="*/ 658 h 747"/>
                <a:gd name="T34" fmla="*/ 438 w 937"/>
                <a:gd name="T35" fmla="*/ 679 h 747"/>
                <a:gd name="T36" fmla="*/ 432 w 937"/>
                <a:gd name="T37" fmla="*/ 681 h 747"/>
                <a:gd name="T38" fmla="*/ 349 w 937"/>
                <a:gd name="T39" fmla="*/ 721 h 747"/>
                <a:gd name="T40" fmla="*/ 334 w 937"/>
                <a:gd name="T41" fmla="*/ 716 h 747"/>
                <a:gd name="T42" fmla="*/ 326 w 937"/>
                <a:gd name="T43" fmla="*/ 713 h 747"/>
                <a:gd name="T44" fmla="*/ 291 w 937"/>
                <a:gd name="T45" fmla="*/ 702 h 747"/>
                <a:gd name="T46" fmla="*/ 319 w 937"/>
                <a:gd name="T47" fmla="*/ 685 h 747"/>
                <a:gd name="T48" fmla="*/ 413 w 937"/>
                <a:gd name="T49" fmla="*/ 640 h 747"/>
                <a:gd name="T50" fmla="*/ 418 w 937"/>
                <a:gd name="T51" fmla="*/ 637 h 747"/>
                <a:gd name="T52" fmla="*/ 484 w 937"/>
                <a:gd name="T53" fmla="*/ 606 h 747"/>
                <a:gd name="T54" fmla="*/ 491 w 937"/>
                <a:gd name="T55" fmla="*/ 603 h 747"/>
                <a:gd name="T56" fmla="*/ 645 w 937"/>
                <a:gd name="T57" fmla="*/ 529 h 747"/>
                <a:gd name="T58" fmla="*/ 539 w 937"/>
                <a:gd name="T59" fmla="*/ 309 h 747"/>
                <a:gd name="T60" fmla="*/ 463 w 937"/>
                <a:gd name="T61" fmla="*/ 149 h 747"/>
                <a:gd name="T62" fmla="*/ 431 w 937"/>
                <a:gd name="T63" fmla="*/ 82 h 747"/>
                <a:gd name="T64" fmla="*/ 428 w 937"/>
                <a:gd name="T65" fmla="*/ 76 h 747"/>
                <a:gd name="T66" fmla="*/ 421 w 937"/>
                <a:gd name="T67" fmla="*/ 62 h 747"/>
                <a:gd name="T68" fmla="*/ 456 w 937"/>
                <a:gd name="T69" fmla="*/ 45 h 747"/>
                <a:gd name="T70" fmla="*/ 652 w 937"/>
                <a:gd name="T71" fmla="*/ 45 h 747"/>
                <a:gd name="T72" fmla="*/ 669 w 937"/>
                <a:gd name="T73" fmla="*/ 51 h 747"/>
                <a:gd name="T74" fmla="*/ 546 w 937"/>
                <a:gd name="T75" fmla="*/ 721 h 747"/>
                <a:gd name="T76" fmla="*/ 544 w 937"/>
                <a:gd name="T77" fmla="*/ 721 h 747"/>
                <a:gd name="T78" fmla="*/ 526 w 937"/>
                <a:gd name="T79" fmla="*/ 715 h 747"/>
                <a:gd name="T80" fmla="*/ 492 w 937"/>
                <a:gd name="T81" fmla="*/ 703 h 747"/>
                <a:gd name="T82" fmla="*/ 484 w 937"/>
                <a:gd name="T83" fmla="*/ 700 h 747"/>
                <a:gd name="T84" fmla="*/ 527 w 937"/>
                <a:gd name="T85" fmla="*/ 680 h 747"/>
                <a:gd name="T86" fmla="*/ 623 w 937"/>
                <a:gd name="T87" fmla="*/ 73 h 747"/>
                <a:gd name="T88" fmla="*/ 603 w 937"/>
                <a:gd name="T89" fmla="*/ 31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37" h="747">
                  <a:moveTo>
                    <a:pt x="684" y="30"/>
                  </a:moveTo>
                  <a:lnTo>
                    <a:pt x="669" y="37"/>
                  </a:lnTo>
                  <a:lnTo>
                    <a:pt x="596" y="16"/>
                  </a:lnTo>
                  <a:lnTo>
                    <a:pt x="588" y="0"/>
                  </a:lnTo>
                  <a:lnTo>
                    <a:pt x="494" y="45"/>
                  </a:lnTo>
                  <a:lnTo>
                    <a:pt x="487" y="30"/>
                  </a:lnTo>
                  <a:lnTo>
                    <a:pt x="473" y="37"/>
                  </a:lnTo>
                  <a:lnTo>
                    <a:pt x="399" y="16"/>
                  </a:lnTo>
                  <a:lnTo>
                    <a:pt x="392" y="0"/>
                  </a:lnTo>
                  <a:lnTo>
                    <a:pt x="0" y="187"/>
                  </a:lnTo>
                  <a:lnTo>
                    <a:pt x="253" y="717"/>
                  </a:lnTo>
                  <a:lnTo>
                    <a:pt x="348" y="746"/>
                  </a:lnTo>
                  <a:lnTo>
                    <a:pt x="442" y="702"/>
                  </a:lnTo>
                  <a:lnTo>
                    <a:pt x="449" y="717"/>
                  </a:lnTo>
                  <a:lnTo>
                    <a:pt x="545" y="747"/>
                  </a:lnTo>
                  <a:lnTo>
                    <a:pt x="937" y="559"/>
                  </a:lnTo>
                  <a:lnTo>
                    <a:pt x="684" y="30"/>
                  </a:lnTo>
                  <a:close/>
                  <a:moveTo>
                    <a:pt x="456" y="45"/>
                  </a:moveTo>
                  <a:lnTo>
                    <a:pt x="456" y="45"/>
                  </a:lnTo>
                  <a:lnTo>
                    <a:pt x="473" y="50"/>
                  </a:lnTo>
                  <a:lnTo>
                    <a:pt x="473" y="51"/>
                  </a:lnTo>
                  <a:lnTo>
                    <a:pt x="475" y="54"/>
                  </a:lnTo>
                  <a:lnTo>
                    <a:pt x="476" y="57"/>
                  </a:lnTo>
                  <a:lnTo>
                    <a:pt x="478" y="60"/>
                  </a:lnTo>
                  <a:lnTo>
                    <a:pt x="504" y="116"/>
                  </a:lnTo>
                  <a:lnTo>
                    <a:pt x="510" y="127"/>
                  </a:lnTo>
                  <a:lnTo>
                    <a:pt x="549" y="210"/>
                  </a:lnTo>
                  <a:lnTo>
                    <a:pt x="554" y="219"/>
                  </a:lnTo>
                  <a:lnTo>
                    <a:pt x="559" y="229"/>
                  </a:lnTo>
                  <a:lnTo>
                    <a:pt x="711" y="548"/>
                  </a:lnTo>
                  <a:lnTo>
                    <a:pt x="510" y="644"/>
                  </a:lnTo>
                  <a:lnTo>
                    <a:pt x="498" y="650"/>
                  </a:lnTo>
                  <a:lnTo>
                    <a:pt x="489" y="654"/>
                  </a:lnTo>
                  <a:lnTo>
                    <a:pt x="482" y="658"/>
                  </a:lnTo>
                  <a:lnTo>
                    <a:pt x="475" y="661"/>
                  </a:lnTo>
                  <a:lnTo>
                    <a:pt x="438" y="679"/>
                  </a:lnTo>
                  <a:lnTo>
                    <a:pt x="435" y="680"/>
                  </a:lnTo>
                  <a:lnTo>
                    <a:pt x="432" y="681"/>
                  </a:lnTo>
                  <a:lnTo>
                    <a:pt x="350" y="721"/>
                  </a:lnTo>
                  <a:lnTo>
                    <a:pt x="349" y="721"/>
                  </a:lnTo>
                  <a:lnTo>
                    <a:pt x="348" y="721"/>
                  </a:lnTo>
                  <a:lnTo>
                    <a:pt x="334" y="716"/>
                  </a:lnTo>
                  <a:lnTo>
                    <a:pt x="330" y="715"/>
                  </a:lnTo>
                  <a:lnTo>
                    <a:pt x="326" y="713"/>
                  </a:lnTo>
                  <a:lnTo>
                    <a:pt x="296" y="703"/>
                  </a:lnTo>
                  <a:lnTo>
                    <a:pt x="291" y="702"/>
                  </a:lnTo>
                  <a:lnTo>
                    <a:pt x="287" y="700"/>
                  </a:lnTo>
                  <a:lnTo>
                    <a:pt x="319" y="685"/>
                  </a:lnTo>
                  <a:lnTo>
                    <a:pt x="330" y="680"/>
                  </a:lnTo>
                  <a:lnTo>
                    <a:pt x="413" y="640"/>
                  </a:lnTo>
                  <a:lnTo>
                    <a:pt x="416" y="639"/>
                  </a:lnTo>
                  <a:lnTo>
                    <a:pt x="418" y="637"/>
                  </a:lnTo>
                  <a:lnTo>
                    <a:pt x="479" y="609"/>
                  </a:lnTo>
                  <a:lnTo>
                    <a:pt x="484" y="606"/>
                  </a:lnTo>
                  <a:lnTo>
                    <a:pt x="490" y="603"/>
                  </a:lnTo>
                  <a:lnTo>
                    <a:pt x="491" y="603"/>
                  </a:lnTo>
                  <a:lnTo>
                    <a:pt x="498" y="599"/>
                  </a:lnTo>
                  <a:lnTo>
                    <a:pt x="645" y="529"/>
                  </a:lnTo>
                  <a:lnTo>
                    <a:pt x="544" y="318"/>
                  </a:lnTo>
                  <a:lnTo>
                    <a:pt x="539" y="309"/>
                  </a:lnTo>
                  <a:lnTo>
                    <a:pt x="535" y="299"/>
                  </a:lnTo>
                  <a:lnTo>
                    <a:pt x="463" y="149"/>
                  </a:lnTo>
                  <a:lnTo>
                    <a:pt x="458" y="138"/>
                  </a:lnTo>
                  <a:lnTo>
                    <a:pt x="431" y="82"/>
                  </a:lnTo>
                  <a:lnTo>
                    <a:pt x="430" y="79"/>
                  </a:lnTo>
                  <a:lnTo>
                    <a:pt x="428" y="76"/>
                  </a:lnTo>
                  <a:lnTo>
                    <a:pt x="427" y="73"/>
                  </a:lnTo>
                  <a:lnTo>
                    <a:pt x="421" y="62"/>
                  </a:lnTo>
                  <a:lnTo>
                    <a:pt x="407" y="31"/>
                  </a:lnTo>
                  <a:lnTo>
                    <a:pt x="456" y="45"/>
                  </a:lnTo>
                  <a:close/>
                  <a:moveTo>
                    <a:pt x="652" y="45"/>
                  </a:moveTo>
                  <a:lnTo>
                    <a:pt x="652" y="45"/>
                  </a:lnTo>
                  <a:lnTo>
                    <a:pt x="669" y="50"/>
                  </a:lnTo>
                  <a:lnTo>
                    <a:pt x="669" y="51"/>
                  </a:lnTo>
                  <a:lnTo>
                    <a:pt x="907" y="548"/>
                  </a:lnTo>
                  <a:lnTo>
                    <a:pt x="546" y="721"/>
                  </a:lnTo>
                  <a:lnTo>
                    <a:pt x="546" y="720"/>
                  </a:lnTo>
                  <a:lnTo>
                    <a:pt x="544" y="721"/>
                  </a:lnTo>
                  <a:lnTo>
                    <a:pt x="530" y="716"/>
                  </a:lnTo>
                  <a:lnTo>
                    <a:pt x="526" y="715"/>
                  </a:lnTo>
                  <a:lnTo>
                    <a:pt x="522" y="713"/>
                  </a:lnTo>
                  <a:lnTo>
                    <a:pt x="492" y="703"/>
                  </a:lnTo>
                  <a:lnTo>
                    <a:pt x="488" y="702"/>
                  </a:lnTo>
                  <a:lnTo>
                    <a:pt x="484" y="700"/>
                  </a:lnTo>
                  <a:lnTo>
                    <a:pt x="515" y="685"/>
                  </a:lnTo>
                  <a:lnTo>
                    <a:pt x="527" y="680"/>
                  </a:lnTo>
                  <a:lnTo>
                    <a:pt x="841" y="529"/>
                  </a:lnTo>
                  <a:lnTo>
                    <a:pt x="623" y="73"/>
                  </a:lnTo>
                  <a:lnTo>
                    <a:pt x="618" y="62"/>
                  </a:lnTo>
                  <a:lnTo>
                    <a:pt x="603" y="31"/>
                  </a:lnTo>
                  <a:lnTo>
                    <a:pt x="652" y="45"/>
                  </a:lnTo>
                  <a:close/>
                </a:path>
              </a:pathLst>
            </a:custGeom>
            <a:solidFill>
              <a:srgbClr val="005DA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endParaRPr lang="zh-CN" altLang="en-US" sz="13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0" name="组合 39"/>
          <p:cNvGrpSpPr/>
          <p:nvPr/>
        </p:nvGrpSpPr>
        <p:grpSpPr>
          <a:xfrm>
            <a:off x="1375808" y="1583651"/>
            <a:ext cx="540000" cy="540000"/>
            <a:chOff x="7867026" y="3006048"/>
            <a:chExt cx="900000" cy="900000"/>
          </a:xfrm>
        </p:grpSpPr>
        <p:sp>
          <p:nvSpPr>
            <p:cNvPr id="41" name="圆形"/>
            <p:cNvSpPr/>
            <p:nvPr/>
          </p:nvSpPr>
          <p:spPr bwMode="auto">
            <a:xfrm>
              <a:off x="7867026" y="3006048"/>
              <a:ext cx="900000" cy="900000"/>
            </a:xfrm>
            <a:custGeom>
              <a:avLst/>
              <a:gdLst>
                <a:gd name="T0" fmla="*/ 587 w 714"/>
                <a:gd name="T1" fmla="*/ 127 h 714"/>
                <a:gd name="T2" fmla="*/ 587 w 714"/>
                <a:gd name="T3" fmla="*/ 587 h 714"/>
                <a:gd name="T4" fmla="*/ 127 w 714"/>
                <a:gd name="T5" fmla="*/ 587 h 714"/>
                <a:gd name="T6" fmla="*/ 127 w 714"/>
                <a:gd name="T7" fmla="*/ 127 h 714"/>
                <a:gd name="T8" fmla="*/ 587 w 714"/>
                <a:gd name="T9" fmla="*/ 127 h 714"/>
              </a:gdLst>
              <a:ahLst/>
              <a:cxnLst>
                <a:cxn ang="0">
                  <a:pos x="T0" y="T1"/>
                </a:cxn>
                <a:cxn ang="0">
                  <a:pos x="T2" y="T3"/>
                </a:cxn>
                <a:cxn ang="0">
                  <a:pos x="T4" y="T5"/>
                </a:cxn>
                <a:cxn ang="0">
                  <a:pos x="T6" y="T7"/>
                </a:cxn>
                <a:cxn ang="0">
                  <a:pos x="T8" y="T9"/>
                </a:cxn>
              </a:cxnLst>
              <a:rect l="0" t="0" r="r" b="b"/>
              <a:pathLst>
                <a:path w="714" h="714">
                  <a:moveTo>
                    <a:pt x="587" y="127"/>
                  </a:moveTo>
                  <a:cubicBezTo>
                    <a:pt x="714" y="254"/>
                    <a:pt x="714" y="460"/>
                    <a:pt x="587" y="587"/>
                  </a:cubicBezTo>
                  <a:cubicBezTo>
                    <a:pt x="460" y="714"/>
                    <a:pt x="254" y="714"/>
                    <a:pt x="127" y="587"/>
                  </a:cubicBezTo>
                  <a:cubicBezTo>
                    <a:pt x="0" y="460"/>
                    <a:pt x="0" y="254"/>
                    <a:pt x="127" y="127"/>
                  </a:cubicBezTo>
                  <a:cubicBezTo>
                    <a:pt x="254" y="0"/>
                    <a:pt x="460" y="0"/>
                    <a:pt x="587" y="127"/>
                  </a:cubicBezTo>
                  <a:close/>
                </a:path>
              </a:pathLst>
            </a:custGeom>
            <a:solidFill>
              <a:sysClr val="window" lastClr="FFFFFF"/>
            </a:solidFill>
            <a:ln w="25400" cap="flat" cmpd="sng" algn="ctr">
              <a:solidFill>
                <a:srgbClr val="005DA2"/>
              </a:solidFill>
              <a:prstDash val="solid"/>
            </a:ln>
            <a:effectLst/>
          </p:spPr>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lang="en-US" sz="135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书"/>
            <p:cNvSpPr>
              <a:spLocks noChangeAspect="1"/>
            </p:cNvSpPr>
            <p:nvPr/>
          </p:nvSpPr>
          <p:spPr bwMode="auto">
            <a:xfrm>
              <a:off x="8156628" y="3221654"/>
              <a:ext cx="315451" cy="414692"/>
            </a:xfrm>
            <a:custGeom>
              <a:avLst/>
              <a:gdLst>
                <a:gd name="T0" fmla="*/ 532 w 3373"/>
                <a:gd name="T1" fmla="*/ 381 h 4441"/>
                <a:gd name="T2" fmla="*/ 3373 w 3373"/>
                <a:gd name="T3" fmla="*/ 381 h 4441"/>
                <a:gd name="T4" fmla="*/ 3373 w 3373"/>
                <a:gd name="T5" fmla="*/ 0 h 4441"/>
                <a:gd name="T6" fmla="*/ 532 w 3373"/>
                <a:gd name="T7" fmla="*/ 0 h 4441"/>
                <a:gd name="T8" fmla="*/ 0 w 3373"/>
                <a:gd name="T9" fmla="*/ 532 h 4441"/>
                <a:gd name="T10" fmla="*/ 0 w 3373"/>
                <a:gd name="T11" fmla="*/ 4012 h 4441"/>
                <a:gd name="T12" fmla="*/ 429 w 3373"/>
                <a:gd name="T13" fmla="*/ 4441 h 4441"/>
                <a:gd name="T14" fmla="*/ 3373 w 3373"/>
                <a:gd name="T15" fmla="*/ 4441 h 4441"/>
                <a:gd name="T16" fmla="*/ 3373 w 3373"/>
                <a:gd name="T17" fmla="*/ 683 h 4441"/>
                <a:gd name="T18" fmla="*/ 532 w 3373"/>
                <a:gd name="T19" fmla="*/ 683 h 4441"/>
                <a:gd name="T20" fmla="*/ 381 w 3373"/>
                <a:gd name="T21" fmla="*/ 532 h 4441"/>
                <a:gd name="T22" fmla="*/ 532 w 3373"/>
                <a:gd name="T23" fmla="*/ 381 h 4441"/>
                <a:gd name="T24" fmla="*/ 1397 w 3373"/>
                <a:gd name="T25" fmla="*/ 3011 h 4441"/>
                <a:gd name="T26" fmla="*/ 2854 w 3373"/>
                <a:gd name="T27" fmla="*/ 3011 h 4441"/>
                <a:gd name="T28" fmla="*/ 2854 w 3373"/>
                <a:gd name="T29" fmla="*/ 3794 h 4441"/>
                <a:gd name="T30" fmla="*/ 1397 w 3373"/>
                <a:gd name="T31" fmla="*/ 3794 h 4441"/>
                <a:gd name="T32" fmla="*/ 1397 w 3373"/>
                <a:gd name="T33" fmla="*/ 3011 h 4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3" h="4441">
                  <a:moveTo>
                    <a:pt x="532" y="381"/>
                  </a:moveTo>
                  <a:lnTo>
                    <a:pt x="3373" y="381"/>
                  </a:lnTo>
                  <a:lnTo>
                    <a:pt x="3373" y="0"/>
                  </a:lnTo>
                  <a:lnTo>
                    <a:pt x="532" y="0"/>
                  </a:lnTo>
                  <a:cubicBezTo>
                    <a:pt x="239" y="0"/>
                    <a:pt x="0" y="239"/>
                    <a:pt x="0" y="532"/>
                  </a:cubicBezTo>
                  <a:lnTo>
                    <a:pt x="0" y="4012"/>
                  </a:lnTo>
                  <a:cubicBezTo>
                    <a:pt x="0" y="4248"/>
                    <a:pt x="192" y="4441"/>
                    <a:pt x="429" y="4441"/>
                  </a:cubicBezTo>
                  <a:lnTo>
                    <a:pt x="3373" y="4441"/>
                  </a:lnTo>
                  <a:lnTo>
                    <a:pt x="3373" y="683"/>
                  </a:lnTo>
                  <a:lnTo>
                    <a:pt x="532" y="683"/>
                  </a:lnTo>
                  <a:cubicBezTo>
                    <a:pt x="449" y="683"/>
                    <a:pt x="381" y="616"/>
                    <a:pt x="381" y="532"/>
                  </a:cubicBezTo>
                  <a:cubicBezTo>
                    <a:pt x="381" y="449"/>
                    <a:pt x="449" y="381"/>
                    <a:pt x="532" y="381"/>
                  </a:cubicBezTo>
                  <a:close/>
                  <a:moveTo>
                    <a:pt x="1397" y="3011"/>
                  </a:moveTo>
                  <a:lnTo>
                    <a:pt x="2854" y="3011"/>
                  </a:lnTo>
                  <a:lnTo>
                    <a:pt x="2854" y="3794"/>
                  </a:lnTo>
                  <a:lnTo>
                    <a:pt x="1397" y="3794"/>
                  </a:lnTo>
                  <a:lnTo>
                    <a:pt x="1397" y="3011"/>
                  </a:lnTo>
                  <a:close/>
                </a:path>
              </a:pathLst>
            </a:custGeom>
            <a:solidFill>
              <a:srgbClr val="005DA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endParaRPr lang="zh-CN" altLang="en-US" sz="13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3" name="985、211、一流大学A类建设"/>
          <p:cNvSpPr txBox="1"/>
          <p:nvPr/>
        </p:nvSpPr>
        <p:spPr>
          <a:xfrm>
            <a:off x="1915808" y="960632"/>
            <a:ext cx="6924703" cy="612604"/>
          </a:xfrm>
          <a:prstGeom prst="rect">
            <a:avLst/>
          </a:prstGeom>
          <a:noFill/>
        </p:spPr>
        <p:txBody>
          <a:bodyPr wrap="square" rtlCol="0">
            <a:spAutoFit/>
            <a:scene3d>
              <a:camera prst="orthographicFront"/>
              <a:lightRig rig="threePt" dir="t"/>
            </a:scene3d>
            <a:sp3d contourW="12700"/>
          </a:bodyPr>
          <a:lstStyle/>
          <a:p>
            <a:pPr algn="just" defTabSz="342900">
              <a:lnSpc>
                <a:spcPct val="130000"/>
              </a:lnSpc>
            </a:pPr>
            <a:r>
              <a:rPr lang="zh-CN" altLang="en-US" b="1" dirty="0">
                <a:solidFill>
                  <a:prstClr val="black"/>
                </a:solidFill>
                <a:latin typeface="华文楷体" panose="02010600040101010101" pitchFamily="2" charset="-122"/>
                <a:ea typeface="华文楷体" panose="02010600040101010101" pitchFamily="2" charset="-122"/>
                <a:sym typeface="Arial" panose="020B0604020202020204" pitchFamily="34" charset="0"/>
              </a:rPr>
              <a:t>“网络上的各种思想相互碰撞、交锋，主流价值观面临冲击，网络有害信息误导价值取向，危害国家安全与稳定”；</a:t>
            </a:r>
            <a:endParaRPr lang="en-US" altLang="zh-CN" b="1" dirty="0">
              <a:solidFill>
                <a:prstClr val="black"/>
              </a:solidFill>
              <a:latin typeface="华文楷体" panose="02010600040101010101" pitchFamily="2" charset="-122"/>
              <a:ea typeface="华文楷体" panose="02010600040101010101" pitchFamily="2" charset="-122"/>
              <a:sym typeface="Arial" panose="020B0604020202020204" pitchFamily="34" charset="0"/>
            </a:endParaRPr>
          </a:p>
        </p:txBody>
      </p:sp>
      <p:sp>
        <p:nvSpPr>
          <p:cNvPr id="44" name="西北工业大学"/>
          <p:cNvSpPr txBox="1"/>
          <p:nvPr/>
        </p:nvSpPr>
        <p:spPr>
          <a:xfrm>
            <a:off x="1777046" y="695010"/>
            <a:ext cx="2529986" cy="338554"/>
          </a:xfrm>
          <a:prstGeom prst="rect">
            <a:avLst/>
          </a:prstGeom>
          <a:noFill/>
        </p:spPr>
        <p:txBody>
          <a:bodyPr wrap="square" rtlCol="0">
            <a:spAutoFit/>
            <a:scene3d>
              <a:camera prst="orthographicFront"/>
              <a:lightRig rig="threePt" dir="t"/>
            </a:scene3d>
            <a:sp3d contourW="12700"/>
          </a:bodyPr>
          <a:lstStyle/>
          <a:p>
            <a:pPr defTabSz="342900"/>
            <a:r>
              <a:rPr lang="en-US" altLang="zh-CN" sz="1600" b="1" dirty="0">
                <a:solidFill>
                  <a:srgbClr val="005DA2">
                    <a:lumMod val="75000"/>
                  </a:srgbClr>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600" b="1" dirty="0">
                <a:solidFill>
                  <a:srgbClr val="005DA2">
                    <a:lumMod val="75000"/>
                  </a:srgbClr>
                </a:solidFill>
                <a:latin typeface="微软雅黑" panose="020B0503020204020204" pitchFamily="34" charset="-122"/>
                <a:ea typeface="微软雅黑" panose="020B0503020204020204" pitchFamily="34" charset="-122"/>
                <a:sym typeface="Arial" panose="020B0604020202020204" pitchFamily="34" charset="0"/>
              </a:rPr>
              <a:t>国家网络空间安全战略</a:t>
            </a:r>
            <a:r>
              <a:rPr lang="en-US" altLang="zh-CN" sz="1600" b="1" dirty="0">
                <a:solidFill>
                  <a:srgbClr val="005DA2">
                    <a:lumMod val="75000"/>
                  </a:srgbClr>
                </a:solidFill>
                <a:latin typeface="微软雅黑" panose="020B0503020204020204" pitchFamily="34" charset="-122"/>
                <a:ea typeface="微软雅黑" panose="020B0503020204020204" pitchFamily="34" charset="-122"/>
                <a:sym typeface="Arial" panose="020B0604020202020204" pitchFamily="34" charset="0"/>
              </a:rPr>
              <a:t>》</a:t>
            </a:r>
            <a:endParaRPr lang="zh-CN" altLang="en-US" sz="1600" b="1" dirty="0">
              <a:solidFill>
                <a:srgbClr val="005DA2">
                  <a:lumMod val="75000"/>
                </a:srgbClr>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45" name="组合 44"/>
          <p:cNvGrpSpPr/>
          <p:nvPr/>
        </p:nvGrpSpPr>
        <p:grpSpPr>
          <a:xfrm>
            <a:off x="407432" y="1151710"/>
            <a:ext cx="508490" cy="485502"/>
            <a:chOff x="-468560" y="2571750"/>
            <a:chExt cx="1152128" cy="1107499"/>
          </a:xfrm>
        </p:grpSpPr>
        <p:sp>
          <p:nvSpPr>
            <p:cNvPr id="46" name="圆形"/>
            <p:cNvSpPr>
              <a:spLocks noChangeArrowheads="1"/>
            </p:cNvSpPr>
            <p:nvPr/>
          </p:nvSpPr>
          <p:spPr bwMode="auto">
            <a:xfrm>
              <a:off x="-468560" y="2571750"/>
              <a:ext cx="1152128" cy="1107499"/>
            </a:xfrm>
            <a:prstGeom prst="ellipse">
              <a:avLst/>
            </a:prstGeom>
            <a:solidFill>
              <a:srgbClr val="005DA2">
                <a:lumMod val="75000"/>
              </a:srgb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kern="0">
                <a:solidFill>
                  <a:srgbClr val="005DA2">
                    <a:lumMod val="7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书"/>
            <p:cNvSpPr>
              <a:spLocks noChangeAspect="1"/>
            </p:cNvSpPr>
            <p:nvPr/>
          </p:nvSpPr>
          <p:spPr bwMode="auto">
            <a:xfrm>
              <a:off x="-180528" y="2899836"/>
              <a:ext cx="576064" cy="472624"/>
            </a:xfrm>
            <a:custGeom>
              <a:avLst/>
              <a:gdLst>
                <a:gd name="T0" fmla="*/ 751 w 751"/>
                <a:gd name="T1" fmla="*/ 72 h 617"/>
                <a:gd name="T2" fmla="*/ 708 w 751"/>
                <a:gd name="T3" fmla="*/ 0 h 617"/>
                <a:gd name="T4" fmla="*/ 43 w 751"/>
                <a:gd name="T5" fmla="*/ 0 h 617"/>
                <a:gd name="T6" fmla="*/ 0 w 751"/>
                <a:gd name="T7" fmla="*/ 72 h 617"/>
                <a:gd name="T8" fmla="*/ 313 w 751"/>
                <a:gd name="T9" fmla="*/ 539 h 617"/>
                <a:gd name="T10" fmla="*/ 251 w 751"/>
                <a:gd name="T11" fmla="*/ 586 h 617"/>
                <a:gd name="T12" fmla="*/ 500 w 751"/>
                <a:gd name="T13" fmla="*/ 617 h 617"/>
                <a:gd name="T14" fmla="*/ 438 w 751"/>
                <a:gd name="T15" fmla="*/ 586 h 617"/>
                <a:gd name="T16" fmla="*/ 751 w 751"/>
                <a:gd name="T17" fmla="*/ 539 h 617"/>
                <a:gd name="T18" fmla="*/ 74 w 751"/>
                <a:gd name="T19" fmla="*/ 39 h 617"/>
                <a:gd name="T20" fmla="*/ 176 w 751"/>
                <a:gd name="T21" fmla="*/ 72 h 617"/>
                <a:gd name="T22" fmla="*/ 176 w 751"/>
                <a:gd name="T23" fmla="*/ 225 h 617"/>
                <a:gd name="T24" fmla="*/ 217 w 751"/>
                <a:gd name="T25" fmla="*/ 346 h 617"/>
                <a:gd name="T26" fmla="*/ 258 w 751"/>
                <a:gd name="T27" fmla="*/ 225 h 617"/>
                <a:gd name="T28" fmla="*/ 258 w 751"/>
                <a:gd name="T29" fmla="*/ 78 h 617"/>
                <a:gd name="T30" fmla="*/ 360 w 751"/>
                <a:gd name="T31" fmla="*/ 103 h 617"/>
                <a:gd name="T32" fmla="*/ 74 w 751"/>
                <a:gd name="T33" fmla="*/ 443 h 617"/>
                <a:gd name="T34" fmla="*/ 74 w 751"/>
                <a:gd name="T35" fmla="*/ 72 h 617"/>
                <a:gd name="T36" fmla="*/ 74 w 751"/>
                <a:gd name="T37" fmla="*/ 72 h 617"/>
                <a:gd name="T38" fmla="*/ 677 w 751"/>
                <a:gd name="T39" fmla="*/ 72 h 617"/>
                <a:gd name="T40" fmla="*/ 677 w 751"/>
                <a:gd name="T41" fmla="*/ 443 h 617"/>
                <a:gd name="T42" fmla="*/ 391 w 751"/>
                <a:gd name="T43" fmla="*/ 103 h 617"/>
                <a:gd name="T44" fmla="*/ 523 w 751"/>
                <a:gd name="T45" fmla="*/ 72 h 617"/>
                <a:gd name="T46" fmla="*/ 439 w 751"/>
                <a:gd name="T47" fmla="*/ 200 h 617"/>
                <a:gd name="T48" fmla="*/ 634 w 751"/>
                <a:gd name="T49" fmla="*/ 103 h 617"/>
                <a:gd name="T50" fmla="*/ 439 w 751"/>
                <a:gd name="T51" fmla="*/ 200 h 617"/>
                <a:gd name="T52" fmla="*/ 429 w 751"/>
                <a:gd name="T53" fmla="*/ 254 h 617"/>
                <a:gd name="T54" fmla="*/ 644 w 751"/>
                <a:gd name="T55" fmla="*/ 216 h 617"/>
                <a:gd name="T56" fmla="*/ 439 w 751"/>
                <a:gd name="T57" fmla="*/ 367 h 617"/>
                <a:gd name="T58" fmla="*/ 634 w 751"/>
                <a:gd name="T59" fmla="*/ 270 h 617"/>
                <a:gd name="T60" fmla="*/ 439 w 751"/>
                <a:gd name="T61" fmla="*/ 367 h 617"/>
                <a:gd name="T62" fmla="*/ 429 w 751"/>
                <a:gd name="T63" fmla="*/ 421 h 617"/>
                <a:gd name="T64" fmla="*/ 644 w 751"/>
                <a:gd name="T65" fmla="*/ 38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1" h="617">
                  <a:moveTo>
                    <a:pt x="751" y="539"/>
                  </a:moveTo>
                  <a:lnTo>
                    <a:pt x="751" y="72"/>
                  </a:lnTo>
                  <a:lnTo>
                    <a:pt x="708" y="72"/>
                  </a:lnTo>
                  <a:lnTo>
                    <a:pt x="708" y="0"/>
                  </a:lnTo>
                  <a:lnTo>
                    <a:pt x="376" y="72"/>
                  </a:lnTo>
                  <a:lnTo>
                    <a:pt x="43" y="0"/>
                  </a:lnTo>
                  <a:lnTo>
                    <a:pt x="43" y="72"/>
                  </a:lnTo>
                  <a:lnTo>
                    <a:pt x="0" y="72"/>
                  </a:lnTo>
                  <a:lnTo>
                    <a:pt x="0" y="539"/>
                  </a:lnTo>
                  <a:lnTo>
                    <a:pt x="313" y="539"/>
                  </a:lnTo>
                  <a:lnTo>
                    <a:pt x="313" y="586"/>
                  </a:lnTo>
                  <a:lnTo>
                    <a:pt x="251" y="586"/>
                  </a:lnTo>
                  <a:lnTo>
                    <a:pt x="251" y="617"/>
                  </a:lnTo>
                  <a:lnTo>
                    <a:pt x="500" y="617"/>
                  </a:lnTo>
                  <a:lnTo>
                    <a:pt x="500" y="586"/>
                  </a:lnTo>
                  <a:lnTo>
                    <a:pt x="438" y="586"/>
                  </a:lnTo>
                  <a:lnTo>
                    <a:pt x="438" y="539"/>
                  </a:lnTo>
                  <a:lnTo>
                    <a:pt x="751" y="539"/>
                  </a:lnTo>
                  <a:close/>
                  <a:moveTo>
                    <a:pt x="74" y="72"/>
                  </a:moveTo>
                  <a:lnTo>
                    <a:pt x="74" y="39"/>
                  </a:lnTo>
                  <a:lnTo>
                    <a:pt x="176" y="61"/>
                  </a:lnTo>
                  <a:lnTo>
                    <a:pt x="176" y="72"/>
                  </a:lnTo>
                  <a:lnTo>
                    <a:pt x="176" y="103"/>
                  </a:lnTo>
                  <a:lnTo>
                    <a:pt x="176" y="225"/>
                  </a:lnTo>
                  <a:lnTo>
                    <a:pt x="108" y="225"/>
                  </a:lnTo>
                  <a:lnTo>
                    <a:pt x="217" y="346"/>
                  </a:lnTo>
                  <a:lnTo>
                    <a:pt x="327" y="225"/>
                  </a:lnTo>
                  <a:lnTo>
                    <a:pt x="258" y="225"/>
                  </a:lnTo>
                  <a:lnTo>
                    <a:pt x="258" y="103"/>
                  </a:lnTo>
                  <a:lnTo>
                    <a:pt x="258" y="78"/>
                  </a:lnTo>
                  <a:lnTo>
                    <a:pt x="360" y="100"/>
                  </a:lnTo>
                  <a:lnTo>
                    <a:pt x="360" y="103"/>
                  </a:lnTo>
                  <a:lnTo>
                    <a:pt x="360" y="504"/>
                  </a:lnTo>
                  <a:lnTo>
                    <a:pt x="74" y="443"/>
                  </a:lnTo>
                  <a:lnTo>
                    <a:pt x="74" y="103"/>
                  </a:lnTo>
                  <a:lnTo>
                    <a:pt x="74" y="72"/>
                  </a:lnTo>
                  <a:lnTo>
                    <a:pt x="74" y="72"/>
                  </a:lnTo>
                  <a:lnTo>
                    <a:pt x="74" y="72"/>
                  </a:lnTo>
                  <a:close/>
                  <a:moveTo>
                    <a:pt x="677" y="39"/>
                  </a:moveTo>
                  <a:lnTo>
                    <a:pt x="677" y="72"/>
                  </a:lnTo>
                  <a:lnTo>
                    <a:pt x="677" y="103"/>
                  </a:lnTo>
                  <a:lnTo>
                    <a:pt x="677" y="443"/>
                  </a:lnTo>
                  <a:lnTo>
                    <a:pt x="391" y="504"/>
                  </a:lnTo>
                  <a:lnTo>
                    <a:pt x="391" y="103"/>
                  </a:lnTo>
                  <a:lnTo>
                    <a:pt x="391" y="100"/>
                  </a:lnTo>
                  <a:lnTo>
                    <a:pt x="523" y="72"/>
                  </a:lnTo>
                  <a:lnTo>
                    <a:pt x="677" y="39"/>
                  </a:lnTo>
                  <a:close/>
                  <a:moveTo>
                    <a:pt x="439" y="200"/>
                  </a:moveTo>
                  <a:lnTo>
                    <a:pt x="429" y="171"/>
                  </a:lnTo>
                  <a:lnTo>
                    <a:pt x="634" y="103"/>
                  </a:lnTo>
                  <a:lnTo>
                    <a:pt x="644" y="133"/>
                  </a:lnTo>
                  <a:lnTo>
                    <a:pt x="439" y="200"/>
                  </a:lnTo>
                  <a:close/>
                  <a:moveTo>
                    <a:pt x="439" y="284"/>
                  </a:moveTo>
                  <a:lnTo>
                    <a:pt x="429" y="254"/>
                  </a:lnTo>
                  <a:lnTo>
                    <a:pt x="634" y="187"/>
                  </a:lnTo>
                  <a:lnTo>
                    <a:pt x="644" y="216"/>
                  </a:lnTo>
                  <a:lnTo>
                    <a:pt x="439" y="284"/>
                  </a:lnTo>
                  <a:close/>
                  <a:moveTo>
                    <a:pt x="439" y="367"/>
                  </a:moveTo>
                  <a:lnTo>
                    <a:pt x="429" y="338"/>
                  </a:lnTo>
                  <a:lnTo>
                    <a:pt x="634" y="270"/>
                  </a:lnTo>
                  <a:lnTo>
                    <a:pt x="644" y="300"/>
                  </a:lnTo>
                  <a:lnTo>
                    <a:pt x="439" y="367"/>
                  </a:lnTo>
                  <a:close/>
                  <a:moveTo>
                    <a:pt x="439" y="451"/>
                  </a:moveTo>
                  <a:lnTo>
                    <a:pt x="429" y="421"/>
                  </a:lnTo>
                  <a:lnTo>
                    <a:pt x="634" y="354"/>
                  </a:lnTo>
                  <a:lnTo>
                    <a:pt x="644" y="383"/>
                  </a:lnTo>
                  <a:lnTo>
                    <a:pt x="439" y="451"/>
                  </a:lnTo>
                  <a:close/>
                </a:path>
              </a:pathLst>
            </a:custGeom>
            <a:solidFill>
              <a:sysClr val="window" lastClr="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endParaRPr lang="zh-CN" altLang="en-US" sz="13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cxnSp>
        <p:nvCxnSpPr>
          <p:cNvPr id="48" name="直线连接符 4"/>
          <p:cNvCxnSpPr/>
          <p:nvPr/>
        </p:nvCxnSpPr>
        <p:spPr>
          <a:xfrm flipV="1">
            <a:off x="903411" y="1033061"/>
            <a:ext cx="388423" cy="176534"/>
          </a:xfrm>
          <a:prstGeom prst="line">
            <a:avLst/>
          </a:prstGeom>
          <a:noFill/>
          <a:ln w="22225" cap="flat" cmpd="sng" algn="ctr">
            <a:solidFill>
              <a:srgbClr val="005DA2">
                <a:shade val="95000"/>
                <a:satMod val="105000"/>
              </a:srgbClr>
            </a:solidFill>
            <a:prstDash val="dash"/>
          </a:ln>
          <a:effectLst/>
        </p:spPr>
      </p:cxnSp>
      <p:cxnSp>
        <p:nvCxnSpPr>
          <p:cNvPr id="49" name="直线连接符 52"/>
          <p:cNvCxnSpPr/>
          <p:nvPr/>
        </p:nvCxnSpPr>
        <p:spPr>
          <a:xfrm>
            <a:off x="933987" y="1455271"/>
            <a:ext cx="441821" cy="335109"/>
          </a:xfrm>
          <a:prstGeom prst="line">
            <a:avLst/>
          </a:prstGeom>
          <a:noFill/>
          <a:ln w="22225" cap="flat" cmpd="sng" algn="ctr">
            <a:solidFill>
              <a:srgbClr val="005DA2">
                <a:shade val="95000"/>
                <a:satMod val="105000"/>
              </a:srgbClr>
            </a:solidFill>
            <a:prstDash val="dash"/>
          </a:ln>
          <a:effectLst/>
        </p:spPr>
      </p:cxnSp>
      <p:sp>
        <p:nvSpPr>
          <p:cNvPr id="50" name="985、211、一流大学A类建设"/>
          <p:cNvSpPr txBox="1"/>
          <p:nvPr/>
        </p:nvSpPr>
        <p:spPr>
          <a:xfrm>
            <a:off x="1929836" y="1848284"/>
            <a:ext cx="6924703" cy="612604"/>
          </a:xfrm>
          <a:prstGeom prst="rect">
            <a:avLst/>
          </a:prstGeom>
          <a:noFill/>
        </p:spPr>
        <p:txBody>
          <a:bodyPr wrap="square" rtlCol="0">
            <a:spAutoFit/>
            <a:scene3d>
              <a:camera prst="orthographicFront"/>
              <a:lightRig rig="threePt" dir="t"/>
            </a:scene3d>
            <a:sp3d contourW="12700"/>
          </a:bodyPr>
          <a:lstStyle/>
          <a:p>
            <a:pPr algn="just" defTabSz="342900">
              <a:lnSpc>
                <a:spcPct val="130000"/>
              </a:lnSpc>
            </a:pPr>
            <a:r>
              <a:rPr lang="zh-CN" altLang="en-US" b="1" dirty="0">
                <a:solidFill>
                  <a:prstClr val="black"/>
                </a:solidFill>
                <a:latin typeface="华文楷体" panose="02010600040101010101" pitchFamily="2" charset="-122"/>
                <a:ea typeface="华文楷体" panose="02010600040101010101" pitchFamily="2" charset="-122"/>
                <a:sym typeface="Arial" panose="020B0604020202020204" pitchFamily="34" charset="0"/>
              </a:rPr>
              <a:t>“利用人工智能技术及时</a:t>
            </a:r>
            <a:r>
              <a:rPr lang="zh-CN" altLang="en-US" b="1" dirty="0">
                <a:solidFill>
                  <a:srgbClr val="C00000"/>
                </a:solidFill>
                <a:latin typeface="华文楷体" panose="02010600040101010101" pitchFamily="2" charset="-122"/>
                <a:ea typeface="华文楷体" panose="02010600040101010101" pitchFamily="2" charset="-122"/>
                <a:sym typeface="Arial" panose="020B0604020202020204" pitchFamily="34" charset="0"/>
              </a:rPr>
              <a:t>把握群体认知及心理变化</a:t>
            </a:r>
            <a:r>
              <a:rPr lang="zh-CN" altLang="en-US" b="1" dirty="0">
                <a:solidFill>
                  <a:prstClr val="black"/>
                </a:solidFill>
                <a:latin typeface="华文楷体" panose="02010600040101010101" pitchFamily="2" charset="-122"/>
                <a:ea typeface="华文楷体" panose="02010600040101010101" pitchFamily="2" charset="-122"/>
                <a:sym typeface="Arial" panose="020B0604020202020204" pitchFamily="34" charset="0"/>
              </a:rPr>
              <a:t>，主动决策反应，提高社会治理的能力和水平”；</a:t>
            </a:r>
            <a:endParaRPr lang="en-US" altLang="zh-CN" b="1" dirty="0">
              <a:solidFill>
                <a:prstClr val="black"/>
              </a:solidFill>
              <a:latin typeface="华文楷体" panose="02010600040101010101" pitchFamily="2" charset="-122"/>
              <a:ea typeface="华文楷体" panose="02010600040101010101" pitchFamily="2" charset="-122"/>
              <a:sym typeface="Arial" panose="020B0604020202020204" pitchFamily="34" charset="0"/>
            </a:endParaRPr>
          </a:p>
        </p:txBody>
      </p:sp>
      <p:sp>
        <p:nvSpPr>
          <p:cNvPr id="51" name="西北工业大学"/>
          <p:cNvSpPr txBox="1"/>
          <p:nvPr/>
        </p:nvSpPr>
        <p:spPr>
          <a:xfrm>
            <a:off x="1817629" y="1641913"/>
            <a:ext cx="2859500" cy="338554"/>
          </a:xfrm>
          <a:prstGeom prst="rect">
            <a:avLst/>
          </a:prstGeom>
          <a:noFill/>
        </p:spPr>
        <p:txBody>
          <a:bodyPr wrap="square" rtlCol="0">
            <a:spAutoFit/>
            <a:scene3d>
              <a:camera prst="orthographicFront"/>
              <a:lightRig rig="threePt" dir="t"/>
            </a:scene3d>
            <a:sp3d contourW="12700"/>
          </a:bodyPr>
          <a:lstStyle/>
          <a:p>
            <a:pPr defTabSz="342900"/>
            <a:r>
              <a:rPr lang="en-US" altLang="zh-CN" sz="1600" b="1" dirty="0">
                <a:solidFill>
                  <a:srgbClr val="005DA2">
                    <a:lumMod val="75000"/>
                  </a:srgbClr>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600" b="1" dirty="0">
                <a:solidFill>
                  <a:srgbClr val="005DA2">
                    <a:lumMod val="75000"/>
                  </a:srgbClr>
                </a:solidFill>
                <a:latin typeface="微软雅黑" panose="020B0503020204020204" pitchFamily="34" charset="-122"/>
                <a:ea typeface="微软雅黑" panose="020B0503020204020204" pitchFamily="34" charset="-122"/>
                <a:sym typeface="Arial" panose="020B0604020202020204" pitchFamily="34" charset="0"/>
              </a:rPr>
              <a:t>新一代人工智能发展规划</a:t>
            </a:r>
            <a:r>
              <a:rPr lang="en-US" altLang="zh-CN" sz="1600" b="1" dirty="0">
                <a:solidFill>
                  <a:srgbClr val="005DA2">
                    <a:lumMod val="75000"/>
                  </a:srgbClr>
                </a:solidFill>
                <a:latin typeface="微软雅黑" panose="020B0503020204020204" pitchFamily="34" charset="-122"/>
                <a:ea typeface="微软雅黑" panose="020B0503020204020204" pitchFamily="34" charset="-122"/>
                <a:sym typeface="Arial" panose="020B0604020202020204" pitchFamily="34" charset="0"/>
              </a:rPr>
              <a:t>》</a:t>
            </a:r>
            <a:endParaRPr lang="zh-CN" altLang="en-US" sz="1600" b="1" dirty="0">
              <a:solidFill>
                <a:srgbClr val="005DA2">
                  <a:lumMod val="75000"/>
                </a:srgb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箭头: 右 1"/>
          <p:cNvSpPr/>
          <p:nvPr/>
        </p:nvSpPr>
        <p:spPr>
          <a:xfrm>
            <a:off x="4766802" y="2988525"/>
            <a:ext cx="1510661" cy="273600"/>
          </a:xfrm>
          <a:prstGeom prst="rightArrow">
            <a:avLst/>
          </a:prstGeom>
          <a:solidFill>
            <a:srgbClr val="18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4625916"/>
            <a:ext cx="9144000" cy="523220"/>
          </a:xfrm>
          <a:prstGeom prst="rect">
            <a:avLst/>
          </a:prstGeom>
          <a:solidFill>
            <a:srgbClr val="C00000"/>
          </a:solidFill>
        </p:spPr>
        <p:txBody>
          <a:bodyPr wrap="square" rtlCol="0">
            <a:spAutoFit/>
          </a:bodyPr>
          <a:lstStyle/>
          <a:p>
            <a:pPr algn="just"/>
            <a:r>
              <a:rPr lang="zh-CN" altLang="en-US" sz="1400" b="1" dirty="0">
                <a:solidFill>
                  <a:schemeClr val="bg1"/>
                </a:solidFill>
                <a:latin typeface="黑体" panose="02010609060101010101" pitchFamily="49" charset="-122"/>
                <a:ea typeface="黑体" panose="02010609060101010101" pitchFamily="49" charset="-122"/>
              </a:rPr>
              <a:t>利用人工智能、数据挖掘等技术分析网络群体对真假消息的认知和传播偏好，探究高效假消息检测方法是维护网络意识形态安全的现实需求。</a:t>
            </a:r>
            <a:endParaRPr lang="zh-CN" altLang="en-US" sz="1400" b="1" dirty="0">
              <a:solidFill>
                <a:schemeClr val="bg1"/>
              </a:solidFill>
              <a:latin typeface="黑体" panose="02010609060101010101" pitchFamily="49" charset="-122"/>
              <a:ea typeface="黑体" panose="02010609060101010101" pitchFamily="49" charset="-122"/>
            </a:endParaRPr>
          </a:p>
        </p:txBody>
      </p:sp>
      <p:cxnSp>
        <p:nvCxnSpPr>
          <p:cNvPr id="7" name="直线连接符 6"/>
          <p:cNvCxnSpPr/>
          <p:nvPr/>
        </p:nvCxnSpPr>
        <p:spPr>
          <a:xfrm>
            <a:off x="1814917" y="2728086"/>
            <a:ext cx="0" cy="141106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6501026" y="2411869"/>
            <a:ext cx="1727939" cy="369332"/>
          </a:xfrm>
          <a:prstGeom prst="rect">
            <a:avLst/>
          </a:prstGeom>
          <a:noFill/>
        </p:spPr>
        <p:txBody>
          <a:bodyPr wrap="square">
            <a:spAutoFit/>
          </a:bodyPr>
          <a:lstStyle/>
          <a:p>
            <a:r>
              <a:rPr lang="zh-CN" altLang="en-US" sz="1800" b="1" dirty="0">
                <a:solidFill>
                  <a:srgbClr val="C00000"/>
                </a:solidFill>
                <a:latin typeface="华文楷体" panose="02010600040101010101" pitchFamily="2" charset="-122"/>
                <a:ea typeface="华文楷体" panose="02010600040101010101" pitchFamily="2" charset="-122"/>
                <a:cs typeface="+mn-ea"/>
                <a:sym typeface="+mn-lt"/>
              </a:rPr>
              <a:t>假消息</a:t>
            </a:r>
            <a:r>
              <a:rPr lang="zh-CN" altLang="en-US" sz="1800" b="1" dirty="0">
                <a:solidFill>
                  <a:srgbClr val="183881"/>
                </a:solidFill>
                <a:latin typeface="华文楷体" panose="02010600040101010101" pitchFamily="2" charset="-122"/>
                <a:ea typeface="华文楷体" panose="02010600040101010101" pitchFamily="2" charset="-122"/>
                <a:cs typeface="+mn-ea"/>
                <a:sym typeface="+mn-lt"/>
              </a:rPr>
              <a:t>：</a:t>
            </a:r>
            <a:endParaRPr lang="zh-CN" altLang="en-US" sz="1800" b="1" dirty="0">
              <a:solidFill>
                <a:srgbClr val="183881"/>
              </a:solidFill>
              <a:latin typeface="华文楷体" panose="02010600040101010101" pitchFamily="2" charset="-122"/>
              <a:ea typeface="华文楷体" panose="02010600040101010101" pitchFamily="2" charset="-122"/>
              <a:cs typeface="+mn-ea"/>
              <a:sym typeface="+mn-lt"/>
            </a:endParaRPr>
          </a:p>
        </p:txBody>
      </p:sp>
      <p:sp>
        <p:nvSpPr>
          <p:cNvPr id="13" name="矩形 12"/>
          <p:cNvSpPr/>
          <p:nvPr/>
        </p:nvSpPr>
        <p:spPr>
          <a:xfrm>
            <a:off x="6615945" y="2801033"/>
            <a:ext cx="2188693" cy="715581"/>
          </a:xfrm>
          <a:prstGeom prst="rect">
            <a:avLst/>
          </a:prstGeom>
        </p:spPr>
        <p:txBody>
          <a:bodyPr wrap="square">
            <a:spAutoFit/>
          </a:bodyPr>
          <a:lstStyle/>
          <a:p>
            <a:pPr algn="just"/>
            <a:r>
              <a:rPr lang="zh-CN" altLang="en-US" b="1" dirty="0">
                <a:solidFill>
                  <a:prstClr val="black"/>
                </a:solidFill>
                <a:latin typeface="华文楷体" panose="02010600040101010101" pitchFamily="2" charset="-122"/>
                <a:ea typeface="华文楷体" panose="02010600040101010101" pitchFamily="2" charset="-122"/>
                <a:sym typeface="Arial" panose="020B0604020202020204" pitchFamily="34" charset="0"/>
              </a:rPr>
              <a:t>具有一定事实基础的且在有限时间内能够被证实为假的社交帖子或新闻。</a:t>
            </a:r>
            <a:endParaRPr lang="zh-CN" altLang="en-US" dirty="0"/>
          </a:p>
        </p:txBody>
      </p:sp>
      <p:sp>
        <p:nvSpPr>
          <p:cNvPr id="58" name="圆角矩形 29"/>
          <p:cNvSpPr/>
          <p:nvPr/>
        </p:nvSpPr>
        <p:spPr>
          <a:xfrm>
            <a:off x="6724060" y="3662386"/>
            <a:ext cx="883374" cy="285995"/>
          </a:xfrm>
          <a:prstGeom prst="roundRect">
            <a:avLst/>
          </a:prstGeom>
          <a:solidFill>
            <a:srgbClr val="C000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zh-CN" altLang="en-US" sz="1200" b="1" dirty="0">
                <a:solidFill>
                  <a:schemeClr val="bg1"/>
                </a:solidFill>
                <a:latin typeface="华文楷体" panose="02010600040101010101" pitchFamily="2" charset="-122"/>
                <a:ea typeface="华文楷体" panose="02010600040101010101" pitchFamily="2" charset="-122"/>
              </a:rPr>
              <a:t>假新闻</a:t>
            </a:r>
            <a:endParaRPr kumimoji="1" lang="zh-CN" altLang="en-US" sz="1200" b="1" dirty="0">
              <a:solidFill>
                <a:schemeClr val="bg1"/>
              </a:solidFill>
              <a:latin typeface="华文楷体" panose="02010600040101010101" pitchFamily="2" charset="-122"/>
              <a:ea typeface="华文楷体" panose="02010600040101010101" pitchFamily="2" charset="-122"/>
            </a:endParaRPr>
          </a:p>
        </p:txBody>
      </p:sp>
      <p:sp>
        <p:nvSpPr>
          <p:cNvPr id="59" name="圆角矩形 27"/>
          <p:cNvSpPr/>
          <p:nvPr/>
        </p:nvSpPr>
        <p:spPr>
          <a:xfrm>
            <a:off x="7810658" y="3662386"/>
            <a:ext cx="859994" cy="285995"/>
          </a:xfrm>
          <a:prstGeom prst="roundRect">
            <a:avLst/>
          </a:prstGeom>
          <a:solidFill>
            <a:srgbClr val="00B05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zh-CN" altLang="en-US" sz="1200" b="1" dirty="0">
                <a:solidFill>
                  <a:schemeClr val="bg1"/>
                </a:solidFill>
                <a:latin typeface="华文楷体" panose="02010600040101010101" pitchFamily="2" charset="-122"/>
                <a:ea typeface="华文楷体" panose="02010600040101010101" pitchFamily="2" charset="-122"/>
              </a:rPr>
              <a:t>谣言</a:t>
            </a:r>
            <a:endParaRPr kumimoji="1" lang="zh-CN" altLang="en-US" sz="1200" b="1" dirty="0">
              <a:solidFill>
                <a:schemeClr val="bg1"/>
              </a:solidFill>
              <a:latin typeface="华文楷体" panose="02010600040101010101" pitchFamily="2" charset="-122"/>
              <a:ea typeface="华文楷体" panose="02010600040101010101" pitchFamily="2" charset="-122"/>
            </a:endParaRPr>
          </a:p>
        </p:txBody>
      </p:sp>
      <p:sp>
        <p:nvSpPr>
          <p:cNvPr id="60" name="圆角矩形 28"/>
          <p:cNvSpPr/>
          <p:nvPr/>
        </p:nvSpPr>
        <p:spPr>
          <a:xfrm>
            <a:off x="6724060" y="4081879"/>
            <a:ext cx="883374" cy="24927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zh-CN" altLang="en-US" sz="1200" b="1" dirty="0">
                <a:solidFill>
                  <a:schemeClr val="bg1"/>
                </a:solidFill>
                <a:latin typeface="华文楷体" panose="02010600040101010101" pitchFamily="2" charset="-122"/>
                <a:ea typeface="华文楷体" panose="02010600040101010101" pitchFamily="2" charset="-122"/>
              </a:rPr>
              <a:t>误传消息</a:t>
            </a:r>
            <a:endParaRPr kumimoji="1" lang="zh-CN" altLang="en-US" sz="1200" b="1" dirty="0">
              <a:solidFill>
                <a:schemeClr val="bg1"/>
              </a:solidFill>
              <a:latin typeface="华文楷体" panose="02010600040101010101" pitchFamily="2" charset="-122"/>
              <a:ea typeface="华文楷体" panose="02010600040101010101" pitchFamily="2" charset="-122"/>
            </a:endParaRPr>
          </a:p>
        </p:txBody>
      </p:sp>
      <p:sp>
        <p:nvSpPr>
          <p:cNvPr id="61" name="圆角矩形 34"/>
          <p:cNvSpPr/>
          <p:nvPr/>
        </p:nvSpPr>
        <p:spPr>
          <a:xfrm>
            <a:off x="7787278" y="4064581"/>
            <a:ext cx="883374" cy="277000"/>
          </a:xfrm>
          <a:prstGeom prst="roundRect">
            <a:avLst/>
          </a:prstGeom>
          <a:solidFill>
            <a:srgbClr val="3265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zh-CN" altLang="en-US" sz="1200" b="1" dirty="0">
                <a:solidFill>
                  <a:schemeClr val="bg1"/>
                </a:solidFill>
                <a:latin typeface="华文楷体" panose="02010600040101010101" pitchFamily="2" charset="-122"/>
                <a:ea typeface="华文楷体" panose="02010600040101010101" pitchFamily="2" charset="-122"/>
              </a:rPr>
              <a:t>恶意消息</a:t>
            </a:r>
            <a:endParaRPr kumimoji="1" lang="zh-CN" altLang="en-US" sz="1200" b="1" dirty="0">
              <a:solidFill>
                <a:schemeClr val="bg1"/>
              </a:soli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advTm="66797"/>
    </mc:Choice>
    <mc:Fallback>
      <p:transition advTm="6679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1"/>
            <a:ext cx="9144000" cy="620486"/>
            <a:chOff x="0" y="986971"/>
            <a:chExt cx="12192000" cy="827315"/>
          </a:xfrm>
        </p:grpSpPr>
        <p:sp>
          <p:nvSpPr>
            <p:cNvPr id="10" name="矩形 9"/>
            <p:cNvSpPr/>
            <p:nvPr/>
          </p:nvSpPr>
          <p:spPr>
            <a:xfrm>
              <a:off x="0" y="986972"/>
              <a:ext cx="12192000" cy="827314"/>
            </a:xfrm>
            <a:prstGeom prst="rect">
              <a:avLst/>
            </a:prstGeom>
            <a:solidFill>
              <a:srgbClr val="183881"/>
            </a:solidFill>
            <a:ln w="12700" cap="flat" cmpd="sng" algn="ctr">
              <a:solidFill>
                <a:srgbClr val="4472C4">
                  <a:shade val="50000"/>
                </a:srgbClr>
              </a:solid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11" name="矩形 10"/>
            <p:cNvSpPr/>
            <p:nvPr/>
          </p:nvSpPr>
          <p:spPr>
            <a:xfrm>
              <a:off x="478971" y="986971"/>
              <a:ext cx="87086" cy="667657"/>
            </a:xfrm>
            <a:prstGeom prst="rect">
              <a:avLst/>
            </a:prstGeom>
            <a:gradFill flip="none" rotWithShape="1">
              <a:gsLst>
                <a:gs pos="0">
                  <a:srgbClr val="183881"/>
                </a:gs>
                <a:gs pos="82000">
                  <a:srgbClr val="4472C4">
                    <a:lumMod val="45000"/>
                    <a:lumOff val="55000"/>
                  </a:srgbClr>
                </a:gs>
                <a:gs pos="83000">
                  <a:srgbClr val="4472C4">
                    <a:lumMod val="45000"/>
                    <a:lumOff val="55000"/>
                  </a:srgbClr>
                </a:gs>
                <a:gs pos="100000">
                  <a:srgbClr val="4472C4">
                    <a:lumMod val="30000"/>
                    <a:lumOff val="70000"/>
                  </a:srgbClr>
                </a:gs>
              </a:gsLst>
              <a:lin ang="54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12" name="文本框 11"/>
            <p:cNvSpPr txBox="1"/>
            <p:nvPr/>
          </p:nvSpPr>
          <p:spPr>
            <a:xfrm>
              <a:off x="754741" y="1069852"/>
              <a:ext cx="10700985" cy="615554"/>
            </a:xfrm>
            <a:prstGeom prst="rect">
              <a:avLst/>
            </a:prstGeom>
            <a:noFill/>
          </p:spPr>
          <p:txBody>
            <a:bodyPr wrap="square" rtlCol="0">
              <a:spAutoFit/>
            </a:bodyPr>
            <a:lstStyle/>
            <a:p>
              <a:r>
                <a:rPr lang="zh-CN" altLang="en-US" sz="2400" b="1" dirty="0">
                  <a:solidFill>
                    <a:schemeClr val="bg1"/>
                  </a:solidFill>
                  <a:latin typeface="华文楷体" panose="02010600040101010101" pitchFamily="2" charset="-122"/>
                  <a:ea typeface="华文楷体" panose="02010600040101010101" pitchFamily="2" charset="-122"/>
                </a:rPr>
                <a:t>研究现状：认知机理不清、新事件检测效果差</a:t>
              </a:r>
              <a:endParaRPr lang="zh-CN" altLang="en-US" sz="2400" b="1" dirty="0">
                <a:solidFill>
                  <a:schemeClr val="bg1"/>
                </a:solidFill>
                <a:latin typeface="华文楷体" panose="02010600040101010101" pitchFamily="2" charset="-122"/>
                <a:ea typeface="华文楷体" panose="02010600040101010101" pitchFamily="2" charset="-122"/>
              </a:endParaRPr>
            </a:p>
          </p:txBody>
        </p:sp>
      </p:grpSp>
      <p:sp>
        <p:nvSpPr>
          <p:cNvPr id="71" name="Title 1"/>
          <p:cNvSpPr txBox="1"/>
          <p:nvPr/>
        </p:nvSpPr>
        <p:spPr>
          <a:xfrm>
            <a:off x="857881" y="200200"/>
            <a:ext cx="724251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914400">
              <a:defRPr/>
            </a:pPr>
            <a:endParaRPr lang="en-GB" altLang="zh-CN" sz="2000" b="1" dirty="0">
              <a:solidFill>
                <a:srgbClr val="005EA2"/>
              </a:solidFill>
              <a:latin typeface="等线" panose="02010600030101010101" pitchFamily="2" charset="-122"/>
              <a:ea typeface="等线" panose="02010600030101010101" pitchFamily="2" charset="-122"/>
              <a:cs typeface="+mn-ea"/>
              <a:sym typeface="+mn-lt"/>
            </a:endParaRPr>
          </a:p>
        </p:txBody>
      </p:sp>
      <p:grpSp>
        <p:nvGrpSpPr>
          <p:cNvPr id="114" name="组合 113"/>
          <p:cNvGrpSpPr/>
          <p:nvPr/>
        </p:nvGrpSpPr>
        <p:grpSpPr>
          <a:xfrm>
            <a:off x="2344098" y="1004102"/>
            <a:ext cx="2293906" cy="2556077"/>
            <a:chOff x="3246996" y="981108"/>
            <a:chExt cx="2293906" cy="2556077"/>
          </a:xfrm>
        </p:grpSpPr>
        <p:grpSp>
          <p:nvGrpSpPr>
            <p:cNvPr id="112" name="组合 111"/>
            <p:cNvGrpSpPr/>
            <p:nvPr/>
          </p:nvGrpSpPr>
          <p:grpSpPr>
            <a:xfrm>
              <a:off x="3420792" y="981108"/>
              <a:ext cx="2120110" cy="2556077"/>
              <a:chOff x="3420792" y="981108"/>
              <a:chExt cx="2120110" cy="2556077"/>
            </a:xfrm>
          </p:grpSpPr>
          <p:grpSp>
            <p:nvGrpSpPr>
              <p:cNvPr id="21" name="组合 20"/>
              <p:cNvGrpSpPr/>
              <p:nvPr/>
            </p:nvGrpSpPr>
            <p:grpSpPr>
              <a:xfrm>
                <a:off x="3531131" y="981108"/>
                <a:ext cx="1885844" cy="2060981"/>
                <a:chOff x="2347309" y="842316"/>
                <a:chExt cx="1885844" cy="2060981"/>
              </a:xfrm>
            </p:grpSpPr>
            <p:pic>
              <p:nvPicPr>
                <p:cNvPr id="95" name="图片 94"/>
                <p:cNvPicPr>
                  <a:picLocks noChangeAspect="1"/>
                </p:cNvPicPr>
                <p:nvPr/>
              </p:nvPicPr>
              <p:blipFill>
                <a:blip r:embed="rId1"/>
                <a:stretch>
                  <a:fillRect/>
                </a:stretch>
              </p:blipFill>
              <p:spPr>
                <a:xfrm>
                  <a:off x="2429104" y="855286"/>
                  <a:ext cx="1733714" cy="2038984"/>
                </a:xfrm>
                <a:prstGeom prst="rect">
                  <a:avLst/>
                </a:prstGeom>
              </p:spPr>
            </p:pic>
            <p:sp>
              <p:nvSpPr>
                <p:cNvPr id="98" name="矩形 11" descr="e7d195523061f1c0d3ba7f298e59d031c9c3f97027ed136f882110EF8F17BAD1F2C348D17C7856EF46CB4678CC9E44EE1ABA681E3133328A7B4D22AAF822B2429426B2355AA8CC4431B8568D2CF3B73A9B0145E3BA7EF5467A9393167B1AAF8BDB84EDFB47E5FED3D9F05EDCB46D5D62751F60E5C4F95D1A87769E0E4E8C433496AC852E2DB609B0"/>
                <p:cNvSpPr/>
                <p:nvPr/>
              </p:nvSpPr>
              <p:spPr>
                <a:xfrm>
                  <a:off x="2347309" y="842316"/>
                  <a:ext cx="1885844" cy="2060981"/>
                </a:xfrm>
                <a:custGeom>
                  <a:avLst/>
                  <a:gdLst>
                    <a:gd name="connsiteX0" fmla="*/ 0 w 2146300"/>
                    <a:gd name="connsiteY0" fmla="*/ 0 h 3911600"/>
                    <a:gd name="connsiteX1" fmla="*/ 2146300 w 2146300"/>
                    <a:gd name="connsiteY1" fmla="*/ 0 h 3911600"/>
                    <a:gd name="connsiteX2" fmla="*/ 2146300 w 2146300"/>
                    <a:gd name="connsiteY2" fmla="*/ 3911600 h 3911600"/>
                    <a:gd name="connsiteX3" fmla="*/ 0 w 2146300"/>
                    <a:gd name="connsiteY3" fmla="*/ 3911600 h 3911600"/>
                    <a:gd name="connsiteX4" fmla="*/ 0 w 2146300"/>
                    <a:gd name="connsiteY4" fmla="*/ 0 h 3911600"/>
                    <a:gd name="connsiteX0-1" fmla="*/ 3176 w 2149476"/>
                    <a:gd name="connsiteY0-2" fmla="*/ 0 h 3911600"/>
                    <a:gd name="connsiteX1-3" fmla="*/ 2149476 w 2149476"/>
                    <a:gd name="connsiteY1-4" fmla="*/ 0 h 3911600"/>
                    <a:gd name="connsiteX2-5" fmla="*/ 2149476 w 2149476"/>
                    <a:gd name="connsiteY2-6" fmla="*/ 3911600 h 3911600"/>
                    <a:gd name="connsiteX3-7" fmla="*/ 3176 w 2149476"/>
                    <a:gd name="connsiteY3-8" fmla="*/ 3911600 h 3911600"/>
                    <a:gd name="connsiteX4-9" fmla="*/ 0 w 2149476"/>
                    <a:gd name="connsiteY4-10" fmla="*/ 3486150 h 3911600"/>
                    <a:gd name="connsiteX5" fmla="*/ 3176 w 2149476"/>
                    <a:gd name="connsiteY5" fmla="*/ 0 h 3911600"/>
                    <a:gd name="connsiteX0-11" fmla="*/ 0 w 2149476"/>
                    <a:gd name="connsiteY0-12" fmla="*/ 3486150 h 3911600"/>
                    <a:gd name="connsiteX1-13" fmla="*/ 3176 w 2149476"/>
                    <a:gd name="connsiteY1-14" fmla="*/ 0 h 3911600"/>
                    <a:gd name="connsiteX2-15" fmla="*/ 2149476 w 2149476"/>
                    <a:gd name="connsiteY2-16" fmla="*/ 0 h 3911600"/>
                    <a:gd name="connsiteX3-17" fmla="*/ 2149476 w 2149476"/>
                    <a:gd name="connsiteY3-18" fmla="*/ 3911600 h 3911600"/>
                    <a:gd name="connsiteX4-19" fmla="*/ 3176 w 2149476"/>
                    <a:gd name="connsiteY4-20" fmla="*/ 3911600 h 3911600"/>
                    <a:gd name="connsiteX5-21" fmla="*/ 91440 w 2149476"/>
                    <a:gd name="connsiteY5-22" fmla="*/ 3577590 h 3911600"/>
                    <a:gd name="connsiteX0-23" fmla="*/ 28585 w 2178061"/>
                    <a:gd name="connsiteY0-24" fmla="*/ 3486150 h 3911600"/>
                    <a:gd name="connsiteX1-25" fmla="*/ 31761 w 2178061"/>
                    <a:gd name="connsiteY1-26" fmla="*/ 0 h 3911600"/>
                    <a:gd name="connsiteX2-27" fmla="*/ 2178061 w 2178061"/>
                    <a:gd name="connsiteY2-28" fmla="*/ 0 h 3911600"/>
                    <a:gd name="connsiteX3-29" fmla="*/ 2178061 w 2178061"/>
                    <a:gd name="connsiteY3-30" fmla="*/ 3911600 h 3911600"/>
                    <a:gd name="connsiteX4-31" fmla="*/ 31761 w 2178061"/>
                    <a:gd name="connsiteY4-32" fmla="*/ 3911600 h 3911600"/>
                    <a:gd name="connsiteX5-33" fmla="*/ 43825 w 2178061"/>
                    <a:gd name="connsiteY5-34" fmla="*/ 3736340 h 3911600"/>
                    <a:gd name="connsiteX0-35" fmla="*/ 1279 w 2150755"/>
                    <a:gd name="connsiteY0-36" fmla="*/ 3486150 h 3911600"/>
                    <a:gd name="connsiteX1-37" fmla="*/ 4455 w 2150755"/>
                    <a:gd name="connsiteY1-38" fmla="*/ 0 h 3911600"/>
                    <a:gd name="connsiteX2-39" fmla="*/ 2150755 w 2150755"/>
                    <a:gd name="connsiteY2-40" fmla="*/ 0 h 3911600"/>
                    <a:gd name="connsiteX3-41" fmla="*/ 2150755 w 2150755"/>
                    <a:gd name="connsiteY3-42" fmla="*/ 3911600 h 3911600"/>
                    <a:gd name="connsiteX4-43" fmla="*/ 4455 w 2150755"/>
                    <a:gd name="connsiteY4-44" fmla="*/ 3911600 h 3911600"/>
                    <a:gd name="connsiteX5-45" fmla="*/ 16519 w 2150755"/>
                    <a:gd name="connsiteY5-46" fmla="*/ 3736340 h 3911600"/>
                    <a:gd name="connsiteX0-47" fmla="*/ 14367 w 2163843"/>
                    <a:gd name="connsiteY0-48" fmla="*/ 3486150 h 3911600"/>
                    <a:gd name="connsiteX1-49" fmla="*/ 17543 w 2163843"/>
                    <a:gd name="connsiteY1-50" fmla="*/ 0 h 3911600"/>
                    <a:gd name="connsiteX2-51" fmla="*/ 2163843 w 2163843"/>
                    <a:gd name="connsiteY2-52" fmla="*/ 0 h 3911600"/>
                    <a:gd name="connsiteX3-53" fmla="*/ 2163843 w 2163843"/>
                    <a:gd name="connsiteY3-54" fmla="*/ 3911600 h 3911600"/>
                    <a:gd name="connsiteX4-55" fmla="*/ 17543 w 2163843"/>
                    <a:gd name="connsiteY4-56" fmla="*/ 3911600 h 3911600"/>
                    <a:gd name="connsiteX5-57" fmla="*/ 10557 w 2163843"/>
                    <a:gd name="connsiteY5-58" fmla="*/ 3486309 h 3911600"/>
                    <a:gd name="connsiteX0-59" fmla="*/ 5281 w 2154757"/>
                    <a:gd name="connsiteY0-60" fmla="*/ 3486150 h 3911600"/>
                    <a:gd name="connsiteX1-61" fmla="*/ 8457 w 2154757"/>
                    <a:gd name="connsiteY1-62" fmla="*/ 0 h 3911600"/>
                    <a:gd name="connsiteX2-63" fmla="*/ 2154757 w 2154757"/>
                    <a:gd name="connsiteY2-64" fmla="*/ 0 h 3911600"/>
                    <a:gd name="connsiteX3-65" fmla="*/ 2154757 w 2154757"/>
                    <a:gd name="connsiteY3-66" fmla="*/ 3911600 h 3911600"/>
                    <a:gd name="connsiteX4-67" fmla="*/ 8457 w 2154757"/>
                    <a:gd name="connsiteY4-68" fmla="*/ 3911600 h 3911600"/>
                    <a:gd name="connsiteX5-69" fmla="*/ 1471 w 2154757"/>
                    <a:gd name="connsiteY5-70" fmla="*/ 3486309 h 3911600"/>
                    <a:gd name="connsiteX0-71" fmla="*/ 3169 w 2152645"/>
                    <a:gd name="connsiteY0-72" fmla="*/ 3486150 h 3911600"/>
                    <a:gd name="connsiteX1-73" fmla="*/ 6345 w 2152645"/>
                    <a:gd name="connsiteY1-74" fmla="*/ 0 h 3911600"/>
                    <a:gd name="connsiteX2-75" fmla="*/ 2152645 w 2152645"/>
                    <a:gd name="connsiteY2-76" fmla="*/ 0 h 3911600"/>
                    <a:gd name="connsiteX3-77" fmla="*/ 2152645 w 2152645"/>
                    <a:gd name="connsiteY3-78" fmla="*/ 3911600 h 3911600"/>
                    <a:gd name="connsiteX4-79" fmla="*/ 6345 w 2152645"/>
                    <a:gd name="connsiteY4-80" fmla="*/ 3911600 h 3911600"/>
                    <a:gd name="connsiteX5-81" fmla="*/ 1740 w 2152645"/>
                    <a:gd name="connsiteY5-82" fmla="*/ 3498215 h 3911600"/>
                    <a:gd name="connsiteX0-83" fmla="*/ 1504 w 2150980"/>
                    <a:gd name="connsiteY0-84" fmla="*/ 3486150 h 3911600"/>
                    <a:gd name="connsiteX1-85" fmla="*/ 4680 w 2150980"/>
                    <a:gd name="connsiteY1-86" fmla="*/ 0 h 3911600"/>
                    <a:gd name="connsiteX2-87" fmla="*/ 2150980 w 2150980"/>
                    <a:gd name="connsiteY2-88" fmla="*/ 0 h 3911600"/>
                    <a:gd name="connsiteX3-89" fmla="*/ 2150980 w 2150980"/>
                    <a:gd name="connsiteY3-90" fmla="*/ 3911600 h 3911600"/>
                    <a:gd name="connsiteX4-91" fmla="*/ 4680 w 2150980"/>
                    <a:gd name="connsiteY4-92" fmla="*/ 3911600 h 3911600"/>
                    <a:gd name="connsiteX5-93" fmla="*/ 75 w 2150980"/>
                    <a:gd name="connsiteY5-94" fmla="*/ 3498215 h 3911600"/>
                    <a:gd name="connsiteX0-95" fmla="*/ 0 w 2149476"/>
                    <a:gd name="connsiteY0-96" fmla="*/ 3486150 h 3911600"/>
                    <a:gd name="connsiteX1-97" fmla="*/ 3176 w 2149476"/>
                    <a:gd name="connsiteY1-98" fmla="*/ 0 h 3911600"/>
                    <a:gd name="connsiteX2-99" fmla="*/ 2149476 w 2149476"/>
                    <a:gd name="connsiteY2-100" fmla="*/ 0 h 3911600"/>
                    <a:gd name="connsiteX3-101" fmla="*/ 2149476 w 2149476"/>
                    <a:gd name="connsiteY3-102" fmla="*/ 3911600 h 3911600"/>
                    <a:gd name="connsiteX4-103" fmla="*/ 3176 w 2149476"/>
                    <a:gd name="connsiteY4-104" fmla="*/ 3911600 h 3911600"/>
                    <a:gd name="connsiteX5-105" fmla="*/ 3334 w 2149476"/>
                    <a:gd name="connsiteY5-106" fmla="*/ 3500596 h 3911600"/>
                    <a:gd name="connsiteX0-107" fmla="*/ 0 w 2149476"/>
                    <a:gd name="connsiteY0-108" fmla="*/ 3486150 h 3911600"/>
                    <a:gd name="connsiteX1-109" fmla="*/ 3176 w 2149476"/>
                    <a:gd name="connsiteY1-110" fmla="*/ 0 h 3911600"/>
                    <a:gd name="connsiteX2-111" fmla="*/ 2149476 w 2149476"/>
                    <a:gd name="connsiteY2-112" fmla="*/ 0 h 3911600"/>
                    <a:gd name="connsiteX3-113" fmla="*/ 2149476 w 2149476"/>
                    <a:gd name="connsiteY3-114" fmla="*/ 3911600 h 3911600"/>
                    <a:gd name="connsiteX4-115" fmla="*/ 3176 w 2149476"/>
                    <a:gd name="connsiteY4-116" fmla="*/ 3911600 h 3911600"/>
                    <a:gd name="connsiteX5-117" fmla="*/ 5716 w 2149476"/>
                    <a:gd name="connsiteY5-118" fmla="*/ 3710146 h 3911600"/>
                    <a:gd name="connsiteX0-119" fmla="*/ 0 w 2149476"/>
                    <a:gd name="connsiteY0-120" fmla="*/ 3486150 h 3911600"/>
                    <a:gd name="connsiteX1-121" fmla="*/ 3176 w 2149476"/>
                    <a:gd name="connsiteY1-122" fmla="*/ 0 h 3911600"/>
                    <a:gd name="connsiteX2-123" fmla="*/ 2149476 w 2149476"/>
                    <a:gd name="connsiteY2-124" fmla="*/ 0 h 3911600"/>
                    <a:gd name="connsiteX3-125" fmla="*/ 2149476 w 2149476"/>
                    <a:gd name="connsiteY3-126" fmla="*/ 3911600 h 3911600"/>
                    <a:gd name="connsiteX4-127" fmla="*/ 3176 w 2149476"/>
                    <a:gd name="connsiteY4-128" fmla="*/ 3911600 h 3911600"/>
                    <a:gd name="connsiteX5-129" fmla="*/ 5716 w 2149476"/>
                    <a:gd name="connsiteY5-130" fmla="*/ 3710146 h 3911600"/>
                    <a:gd name="connsiteX0-131" fmla="*/ 2232 w 2151708"/>
                    <a:gd name="connsiteY0-132" fmla="*/ 3486150 h 3911600"/>
                    <a:gd name="connsiteX1-133" fmla="*/ 5408 w 2151708"/>
                    <a:gd name="connsiteY1-134" fmla="*/ 0 h 3911600"/>
                    <a:gd name="connsiteX2-135" fmla="*/ 2151708 w 2151708"/>
                    <a:gd name="connsiteY2-136" fmla="*/ 0 h 3911600"/>
                    <a:gd name="connsiteX3-137" fmla="*/ 2151708 w 2151708"/>
                    <a:gd name="connsiteY3-138" fmla="*/ 3911600 h 3911600"/>
                    <a:gd name="connsiteX4-139" fmla="*/ 5408 w 2151708"/>
                    <a:gd name="connsiteY4-140" fmla="*/ 3911600 h 3911600"/>
                    <a:gd name="connsiteX5-141" fmla="*/ 804 w 2151708"/>
                    <a:gd name="connsiteY5-142" fmla="*/ 3714908 h 3911600"/>
                    <a:gd name="connsiteX0-143" fmla="*/ 1428 w 2150904"/>
                    <a:gd name="connsiteY0-144" fmla="*/ 3486150 h 3911600"/>
                    <a:gd name="connsiteX1-145" fmla="*/ 4604 w 2150904"/>
                    <a:gd name="connsiteY1-146" fmla="*/ 0 h 3911600"/>
                    <a:gd name="connsiteX2-147" fmla="*/ 2150904 w 2150904"/>
                    <a:gd name="connsiteY2-148" fmla="*/ 0 h 3911600"/>
                    <a:gd name="connsiteX3-149" fmla="*/ 2150904 w 2150904"/>
                    <a:gd name="connsiteY3-150" fmla="*/ 3911600 h 3911600"/>
                    <a:gd name="connsiteX4-151" fmla="*/ 4604 w 2150904"/>
                    <a:gd name="connsiteY4-152" fmla="*/ 3911600 h 3911600"/>
                    <a:gd name="connsiteX5-153" fmla="*/ 0 w 2150904"/>
                    <a:gd name="connsiteY5-154" fmla="*/ 3714908 h 3911600"/>
                    <a:gd name="connsiteX0-155" fmla="*/ 0 w 2149476"/>
                    <a:gd name="connsiteY0-156" fmla="*/ 3486150 h 3911600"/>
                    <a:gd name="connsiteX1-157" fmla="*/ 3176 w 2149476"/>
                    <a:gd name="connsiteY1-158" fmla="*/ 0 h 3911600"/>
                    <a:gd name="connsiteX2-159" fmla="*/ 2149476 w 2149476"/>
                    <a:gd name="connsiteY2-160" fmla="*/ 0 h 3911600"/>
                    <a:gd name="connsiteX3-161" fmla="*/ 2149476 w 2149476"/>
                    <a:gd name="connsiteY3-162" fmla="*/ 3911600 h 3911600"/>
                    <a:gd name="connsiteX4-163" fmla="*/ 3176 w 2149476"/>
                    <a:gd name="connsiteY4-164" fmla="*/ 3911600 h 3911600"/>
                    <a:gd name="connsiteX5-165" fmla="*/ 3335 w 2149476"/>
                    <a:gd name="connsiteY5-166" fmla="*/ 3717289 h 3911600"/>
                    <a:gd name="connsiteX0-167" fmla="*/ 0 w 2149476"/>
                    <a:gd name="connsiteY0-168" fmla="*/ 3486150 h 3911600"/>
                    <a:gd name="connsiteX1-169" fmla="*/ 3176 w 2149476"/>
                    <a:gd name="connsiteY1-170" fmla="*/ 0 h 3911600"/>
                    <a:gd name="connsiteX2-171" fmla="*/ 2149476 w 2149476"/>
                    <a:gd name="connsiteY2-172" fmla="*/ 0 h 3911600"/>
                    <a:gd name="connsiteX3-173" fmla="*/ 2149476 w 2149476"/>
                    <a:gd name="connsiteY3-174" fmla="*/ 3911600 h 3911600"/>
                    <a:gd name="connsiteX4-175" fmla="*/ 3176 w 2149476"/>
                    <a:gd name="connsiteY4-176" fmla="*/ 3911600 h 3911600"/>
                    <a:gd name="connsiteX5-177" fmla="*/ 3335 w 2149476"/>
                    <a:gd name="connsiteY5-178" fmla="*/ 3717289 h 3911600"/>
                    <a:gd name="connsiteX0-179" fmla="*/ 0 w 2149476"/>
                    <a:gd name="connsiteY0-180" fmla="*/ 3500437 h 3911600"/>
                    <a:gd name="connsiteX1-181" fmla="*/ 3176 w 2149476"/>
                    <a:gd name="connsiteY1-182" fmla="*/ 0 h 3911600"/>
                    <a:gd name="connsiteX2-183" fmla="*/ 2149476 w 2149476"/>
                    <a:gd name="connsiteY2-184" fmla="*/ 0 h 3911600"/>
                    <a:gd name="connsiteX3-185" fmla="*/ 2149476 w 2149476"/>
                    <a:gd name="connsiteY3-186" fmla="*/ 3911600 h 3911600"/>
                    <a:gd name="connsiteX4-187" fmla="*/ 3176 w 2149476"/>
                    <a:gd name="connsiteY4-188" fmla="*/ 3911600 h 3911600"/>
                    <a:gd name="connsiteX5-189" fmla="*/ 3335 w 2149476"/>
                    <a:gd name="connsiteY5-190" fmla="*/ 3717289 h 3911600"/>
                    <a:gd name="connsiteX0-191" fmla="*/ 0 w 2149476"/>
                    <a:gd name="connsiteY0-192" fmla="*/ 3500437 h 3911600"/>
                    <a:gd name="connsiteX1-193" fmla="*/ 3176 w 2149476"/>
                    <a:gd name="connsiteY1-194" fmla="*/ 0 h 3911600"/>
                    <a:gd name="connsiteX2-195" fmla="*/ 2149476 w 2149476"/>
                    <a:gd name="connsiteY2-196" fmla="*/ 0 h 3911600"/>
                    <a:gd name="connsiteX3-197" fmla="*/ 2149476 w 2149476"/>
                    <a:gd name="connsiteY3-198" fmla="*/ 3911600 h 3911600"/>
                    <a:gd name="connsiteX4-199" fmla="*/ 3176 w 2149476"/>
                    <a:gd name="connsiteY4-200" fmla="*/ 3911600 h 3911600"/>
                    <a:gd name="connsiteX5-201" fmla="*/ 954 w 2149476"/>
                    <a:gd name="connsiteY5-202" fmla="*/ 3776820 h 3911600"/>
                    <a:gd name="connsiteX0-203" fmla="*/ 0 w 2149476"/>
                    <a:gd name="connsiteY0-204" fmla="*/ 3500437 h 3911600"/>
                    <a:gd name="connsiteX1-205" fmla="*/ 3176 w 2149476"/>
                    <a:gd name="connsiteY1-206" fmla="*/ 0 h 3911600"/>
                    <a:gd name="connsiteX2-207" fmla="*/ 2149476 w 2149476"/>
                    <a:gd name="connsiteY2-208" fmla="*/ 0 h 3911600"/>
                    <a:gd name="connsiteX3-209" fmla="*/ 2149476 w 2149476"/>
                    <a:gd name="connsiteY3-210" fmla="*/ 3911600 h 3911600"/>
                    <a:gd name="connsiteX4-211" fmla="*/ 3176 w 2149476"/>
                    <a:gd name="connsiteY4-212" fmla="*/ 3911600 h 3911600"/>
                    <a:gd name="connsiteX5-213" fmla="*/ 954 w 2149476"/>
                    <a:gd name="connsiteY5-214" fmla="*/ 3776820 h 3911600"/>
                    <a:gd name="connsiteX0-215" fmla="*/ 0 w 2149476"/>
                    <a:gd name="connsiteY0-216" fmla="*/ 3500437 h 3911600"/>
                    <a:gd name="connsiteX1-217" fmla="*/ 3176 w 2149476"/>
                    <a:gd name="connsiteY1-218" fmla="*/ 0 h 3911600"/>
                    <a:gd name="connsiteX2-219" fmla="*/ 2149476 w 2149476"/>
                    <a:gd name="connsiteY2-220" fmla="*/ 0 h 3911600"/>
                    <a:gd name="connsiteX3-221" fmla="*/ 2149476 w 2149476"/>
                    <a:gd name="connsiteY3-222" fmla="*/ 3911600 h 3911600"/>
                    <a:gd name="connsiteX4-223" fmla="*/ 3176 w 2149476"/>
                    <a:gd name="connsiteY4-224" fmla="*/ 3911600 h 3911600"/>
                    <a:gd name="connsiteX5-225" fmla="*/ 954 w 2149476"/>
                    <a:gd name="connsiteY5-226" fmla="*/ 3776820 h 3911600"/>
                    <a:gd name="connsiteX0-227" fmla="*/ 0 w 2149476"/>
                    <a:gd name="connsiteY0-228" fmla="*/ 3536156 h 3911600"/>
                    <a:gd name="connsiteX1-229" fmla="*/ 3176 w 2149476"/>
                    <a:gd name="connsiteY1-230" fmla="*/ 0 h 3911600"/>
                    <a:gd name="connsiteX2-231" fmla="*/ 2149476 w 2149476"/>
                    <a:gd name="connsiteY2-232" fmla="*/ 0 h 3911600"/>
                    <a:gd name="connsiteX3-233" fmla="*/ 2149476 w 2149476"/>
                    <a:gd name="connsiteY3-234" fmla="*/ 3911600 h 3911600"/>
                    <a:gd name="connsiteX4-235" fmla="*/ 3176 w 2149476"/>
                    <a:gd name="connsiteY4-236" fmla="*/ 3911600 h 3911600"/>
                    <a:gd name="connsiteX5-237" fmla="*/ 954 w 2149476"/>
                    <a:gd name="connsiteY5-238" fmla="*/ 3776820 h 3911600"/>
                    <a:gd name="connsiteX0-239" fmla="*/ 0 w 2149476"/>
                    <a:gd name="connsiteY0-240" fmla="*/ 3536156 h 3911600"/>
                    <a:gd name="connsiteX1-241" fmla="*/ 3176 w 2149476"/>
                    <a:gd name="connsiteY1-242" fmla="*/ 0 h 3911600"/>
                    <a:gd name="connsiteX2-243" fmla="*/ 2149476 w 2149476"/>
                    <a:gd name="connsiteY2-244" fmla="*/ 0 h 3911600"/>
                    <a:gd name="connsiteX3-245" fmla="*/ 2149476 w 2149476"/>
                    <a:gd name="connsiteY3-246" fmla="*/ 3911600 h 3911600"/>
                    <a:gd name="connsiteX4-247" fmla="*/ 3176 w 2149476"/>
                    <a:gd name="connsiteY4-248" fmla="*/ 3911600 h 3911600"/>
                    <a:gd name="connsiteX5-249" fmla="*/ 3335 w 2149476"/>
                    <a:gd name="connsiteY5-250" fmla="*/ 3776820 h 3911600"/>
                    <a:gd name="connsiteX0-251" fmla="*/ 0 w 2149476"/>
                    <a:gd name="connsiteY0-252" fmla="*/ 3112794 h 3911600"/>
                    <a:gd name="connsiteX1-253" fmla="*/ 3176 w 2149476"/>
                    <a:gd name="connsiteY1-254" fmla="*/ 0 h 3911600"/>
                    <a:gd name="connsiteX2-255" fmla="*/ 2149476 w 2149476"/>
                    <a:gd name="connsiteY2-256" fmla="*/ 0 h 3911600"/>
                    <a:gd name="connsiteX3-257" fmla="*/ 2149476 w 2149476"/>
                    <a:gd name="connsiteY3-258" fmla="*/ 3911600 h 3911600"/>
                    <a:gd name="connsiteX4-259" fmla="*/ 3176 w 2149476"/>
                    <a:gd name="connsiteY4-260" fmla="*/ 3911600 h 3911600"/>
                    <a:gd name="connsiteX5-261" fmla="*/ 3335 w 2149476"/>
                    <a:gd name="connsiteY5-262" fmla="*/ 3776820 h 3911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2149476" h="3911600">
                      <a:moveTo>
                        <a:pt x="0" y="3112794"/>
                      </a:moveTo>
                      <a:cubicBezTo>
                        <a:pt x="1059" y="1950744"/>
                        <a:pt x="2117" y="1162050"/>
                        <a:pt x="3176" y="0"/>
                      </a:cubicBezTo>
                      <a:lnTo>
                        <a:pt x="2149476" y="0"/>
                      </a:lnTo>
                      <a:lnTo>
                        <a:pt x="2149476" y="3911600"/>
                      </a:lnTo>
                      <a:lnTo>
                        <a:pt x="3176" y="3911600"/>
                      </a:lnTo>
                      <a:cubicBezTo>
                        <a:pt x="2117" y="3769783"/>
                        <a:pt x="2649" y="3853390"/>
                        <a:pt x="3335" y="3776820"/>
                      </a:cubicBezTo>
                    </a:path>
                  </a:pathLst>
                </a:custGeom>
                <a:noFill/>
                <a:ln w="12700" cap="flat" cmpd="sng" algn="ctr">
                  <a:solidFill>
                    <a:srgbClr val="0070C0"/>
                  </a:solidFill>
                  <a:prstDash val="solid"/>
                  <a:miter lim="800000"/>
                </a:ln>
                <a:effectLst>
                  <a:outerShdw blurRad="838200" dist="1257300" dir="4200000" sx="80000" sy="80000" algn="tl" rotWithShape="0">
                    <a:srgbClr val="FFFFFF">
                      <a:lumMod val="25000"/>
                      <a:alpha val="15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49" charset="-122"/>
                    <a:cs typeface="+mn-cs"/>
                  </a:endParaRPr>
                </a:p>
              </p:txBody>
            </p:sp>
          </p:grpSp>
          <p:sp>
            <p:nvSpPr>
              <p:cNvPr id="109" name="文本框 108"/>
              <p:cNvSpPr txBox="1"/>
              <p:nvPr/>
            </p:nvSpPr>
            <p:spPr>
              <a:xfrm>
                <a:off x="3420792" y="3075520"/>
                <a:ext cx="2120110" cy="461665"/>
              </a:xfrm>
              <a:prstGeom prst="rect">
                <a:avLst/>
              </a:prstGeom>
              <a:noFill/>
            </p:spPr>
            <p:txBody>
              <a:bodyPr wrap="square" rtlCol="0">
                <a:spAutoFit/>
              </a:bodyPr>
              <a:lstStyle/>
              <a:p>
                <a:pPr algn="just"/>
                <a:r>
                  <a:rPr kumimoji="1" lang="zh-CN" altLang="en-US" sz="1200" b="1" dirty="0">
                    <a:latin typeface="华文楷体" panose="02010600040101010101" pitchFamily="2" charset="-122"/>
                    <a:ea typeface="华文楷体" panose="02010600040101010101" pitchFamily="2" charset="-122"/>
                  </a:rPr>
                  <a:t>假消息的传播速度、传播网络深度、广度均超过真消息</a:t>
                </a:r>
                <a:r>
                  <a:rPr kumimoji="1" lang="zh-CN" altLang="en-US" sz="1200" dirty="0">
                    <a:latin typeface="华文楷体" panose="02010600040101010101" pitchFamily="2" charset="-122"/>
                    <a:ea typeface="华文楷体" panose="02010600040101010101" pitchFamily="2" charset="-122"/>
                  </a:rPr>
                  <a:t>；</a:t>
                </a:r>
                <a:endParaRPr kumimoji="1" lang="zh-CN" altLang="en-US" sz="1200" dirty="0">
                  <a:latin typeface="华文楷体" panose="02010600040101010101" pitchFamily="2" charset="-122"/>
                  <a:ea typeface="华文楷体" panose="02010600040101010101" pitchFamily="2" charset="-122"/>
                </a:endParaRPr>
              </a:p>
            </p:txBody>
          </p:sp>
        </p:grpSp>
        <p:sp>
          <p:nvSpPr>
            <p:cNvPr id="102" name="文本框 101" descr="e7d195523061f1c0d3ba7f298e59d031c9c3f97027ed136f882110EF8F17BAD1F2C348D17C7856EF46CB4678CC9E44EE1ABA681E3133328A7B4D22AAF822B2429426B2355AA8CC4431B8568D2CF3B73A9B0145E3BA7EF5467A9393167B1AAF8BDB84EDFB47E5FED3D9F05EDCB46D5D62751F60E5C4F95D1A87769E0E4E8C433496AC852E2DB609B0"/>
            <p:cNvSpPr txBox="1"/>
            <p:nvPr/>
          </p:nvSpPr>
          <p:spPr>
            <a:xfrm>
              <a:off x="3246996" y="2639351"/>
              <a:ext cx="568270" cy="307777"/>
            </a:xfrm>
            <a:prstGeom prst="rect">
              <a:avLst/>
            </a:prstGeom>
            <a:noFill/>
          </p:spPr>
          <p:txBody>
            <a:bodyPr wrap="square" rtlCol="0">
              <a:spAutoFit/>
            </a:bodyPr>
            <a:lstStyle/>
            <a:p>
              <a:pPr algn="ctr" defTabSz="914400" eaLnBrk="0" fontAlgn="base" hangingPunct="0">
                <a:spcBef>
                  <a:spcPct val="0"/>
                </a:spcBef>
                <a:spcAft>
                  <a:spcPct val="0"/>
                </a:spcAft>
                <a:buFont typeface="Arial" panose="020B0604020202020204" pitchFamily="34" charset="0"/>
                <a:buNone/>
              </a:pPr>
              <a:r>
                <a:rPr lang="en-US" altLang="zh-CN" sz="1400" b="1" dirty="0">
                  <a:solidFill>
                    <a:srgbClr val="000000">
                      <a:lumMod val="75000"/>
                      <a:lumOff val="25000"/>
                    </a:srgbClr>
                  </a:solidFill>
                  <a:latin typeface="Times New Roman" panose="02020603050405020304" charset="0"/>
                  <a:ea typeface="阿里巴巴普惠体 M" panose="00020600040101010101" pitchFamily="18" charset="-122"/>
                  <a:cs typeface="Times New Roman" panose="02020603050405020304" charset="0"/>
                </a:rPr>
                <a:t>02</a:t>
              </a:r>
              <a:endParaRPr lang="zh-CN" altLang="en-US" sz="1400" b="1" dirty="0">
                <a:solidFill>
                  <a:srgbClr val="000000">
                    <a:lumMod val="75000"/>
                    <a:lumOff val="25000"/>
                  </a:srgbClr>
                </a:solidFill>
                <a:latin typeface="Times New Roman" panose="02020603050405020304" charset="0"/>
                <a:ea typeface="阿里巴巴普惠体 M" panose="00020600040101010101" pitchFamily="18" charset="-122"/>
                <a:cs typeface="Times New Roman" panose="02020603050405020304" charset="0"/>
              </a:endParaRPr>
            </a:p>
          </p:txBody>
        </p:sp>
      </p:grpSp>
      <p:grpSp>
        <p:nvGrpSpPr>
          <p:cNvPr id="48" name="组合 47"/>
          <p:cNvGrpSpPr/>
          <p:nvPr/>
        </p:nvGrpSpPr>
        <p:grpSpPr>
          <a:xfrm>
            <a:off x="310392" y="792680"/>
            <a:ext cx="2089160" cy="2748141"/>
            <a:chOff x="1369340" y="974309"/>
            <a:chExt cx="2089160" cy="2748141"/>
          </a:xfrm>
        </p:grpSpPr>
        <p:grpSp>
          <p:nvGrpSpPr>
            <p:cNvPr id="20" name="组合 19"/>
            <p:cNvGrpSpPr/>
            <p:nvPr/>
          </p:nvGrpSpPr>
          <p:grpSpPr>
            <a:xfrm>
              <a:off x="1369340" y="974309"/>
              <a:ext cx="1944941" cy="2067780"/>
              <a:chOff x="185518" y="835517"/>
              <a:chExt cx="1944941" cy="2067780"/>
            </a:xfrm>
          </p:grpSpPr>
          <p:pic>
            <p:nvPicPr>
              <p:cNvPr id="96" name="图片 95"/>
              <p:cNvPicPr>
                <a:picLocks noChangeAspect="1"/>
              </p:cNvPicPr>
              <p:nvPr/>
            </p:nvPicPr>
            <p:blipFill>
              <a:blip r:embed="rId2"/>
              <a:stretch>
                <a:fillRect/>
              </a:stretch>
            </p:blipFill>
            <p:spPr>
              <a:xfrm>
                <a:off x="561568" y="843368"/>
                <a:ext cx="1462740" cy="2059929"/>
              </a:xfrm>
              <a:prstGeom prst="rect">
                <a:avLst/>
              </a:prstGeom>
            </p:spPr>
          </p:pic>
          <p:sp>
            <p:nvSpPr>
              <p:cNvPr id="97" name="矩形 11" descr="e7d195523061f1c0d3ba7f298e59d031c9c3f97027ed136f882110EF8F17BAD1F2C348D17C7856EF46CB4678CC9E44EE1ABA681E3133328A7B4D22AAF822B2429426B2355AA8CC4431B8568D2CF3B73A9B0145E3BA7EF5467A9393167B1AAF8BDB84EDFB47E5FED3D9F05EDCB46D5D62751F60E5C4F95D1A87769E0E4E8C433496AC852E2DB609B0"/>
              <p:cNvSpPr/>
              <p:nvPr/>
            </p:nvSpPr>
            <p:spPr>
              <a:xfrm>
                <a:off x="450024" y="835517"/>
                <a:ext cx="1680435" cy="2067780"/>
              </a:xfrm>
              <a:custGeom>
                <a:avLst/>
                <a:gdLst>
                  <a:gd name="connsiteX0" fmla="*/ 0 w 2146300"/>
                  <a:gd name="connsiteY0" fmla="*/ 0 h 3911600"/>
                  <a:gd name="connsiteX1" fmla="*/ 2146300 w 2146300"/>
                  <a:gd name="connsiteY1" fmla="*/ 0 h 3911600"/>
                  <a:gd name="connsiteX2" fmla="*/ 2146300 w 2146300"/>
                  <a:gd name="connsiteY2" fmla="*/ 3911600 h 3911600"/>
                  <a:gd name="connsiteX3" fmla="*/ 0 w 2146300"/>
                  <a:gd name="connsiteY3" fmla="*/ 3911600 h 3911600"/>
                  <a:gd name="connsiteX4" fmla="*/ 0 w 2146300"/>
                  <a:gd name="connsiteY4" fmla="*/ 0 h 3911600"/>
                  <a:gd name="connsiteX0-1" fmla="*/ 3176 w 2149476"/>
                  <a:gd name="connsiteY0-2" fmla="*/ 0 h 3911600"/>
                  <a:gd name="connsiteX1-3" fmla="*/ 2149476 w 2149476"/>
                  <a:gd name="connsiteY1-4" fmla="*/ 0 h 3911600"/>
                  <a:gd name="connsiteX2-5" fmla="*/ 2149476 w 2149476"/>
                  <a:gd name="connsiteY2-6" fmla="*/ 3911600 h 3911600"/>
                  <a:gd name="connsiteX3-7" fmla="*/ 3176 w 2149476"/>
                  <a:gd name="connsiteY3-8" fmla="*/ 3911600 h 3911600"/>
                  <a:gd name="connsiteX4-9" fmla="*/ 0 w 2149476"/>
                  <a:gd name="connsiteY4-10" fmla="*/ 3486150 h 3911600"/>
                  <a:gd name="connsiteX5" fmla="*/ 3176 w 2149476"/>
                  <a:gd name="connsiteY5" fmla="*/ 0 h 3911600"/>
                  <a:gd name="connsiteX0-11" fmla="*/ 0 w 2149476"/>
                  <a:gd name="connsiteY0-12" fmla="*/ 3486150 h 3911600"/>
                  <a:gd name="connsiteX1-13" fmla="*/ 3176 w 2149476"/>
                  <a:gd name="connsiteY1-14" fmla="*/ 0 h 3911600"/>
                  <a:gd name="connsiteX2-15" fmla="*/ 2149476 w 2149476"/>
                  <a:gd name="connsiteY2-16" fmla="*/ 0 h 3911600"/>
                  <a:gd name="connsiteX3-17" fmla="*/ 2149476 w 2149476"/>
                  <a:gd name="connsiteY3-18" fmla="*/ 3911600 h 3911600"/>
                  <a:gd name="connsiteX4-19" fmla="*/ 3176 w 2149476"/>
                  <a:gd name="connsiteY4-20" fmla="*/ 3911600 h 3911600"/>
                  <a:gd name="connsiteX5-21" fmla="*/ 91440 w 2149476"/>
                  <a:gd name="connsiteY5-22" fmla="*/ 3577590 h 3911600"/>
                  <a:gd name="connsiteX0-23" fmla="*/ 28585 w 2178061"/>
                  <a:gd name="connsiteY0-24" fmla="*/ 3486150 h 3911600"/>
                  <a:gd name="connsiteX1-25" fmla="*/ 31761 w 2178061"/>
                  <a:gd name="connsiteY1-26" fmla="*/ 0 h 3911600"/>
                  <a:gd name="connsiteX2-27" fmla="*/ 2178061 w 2178061"/>
                  <a:gd name="connsiteY2-28" fmla="*/ 0 h 3911600"/>
                  <a:gd name="connsiteX3-29" fmla="*/ 2178061 w 2178061"/>
                  <a:gd name="connsiteY3-30" fmla="*/ 3911600 h 3911600"/>
                  <a:gd name="connsiteX4-31" fmla="*/ 31761 w 2178061"/>
                  <a:gd name="connsiteY4-32" fmla="*/ 3911600 h 3911600"/>
                  <a:gd name="connsiteX5-33" fmla="*/ 43825 w 2178061"/>
                  <a:gd name="connsiteY5-34" fmla="*/ 3736340 h 3911600"/>
                  <a:gd name="connsiteX0-35" fmla="*/ 1279 w 2150755"/>
                  <a:gd name="connsiteY0-36" fmla="*/ 3486150 h 3911600"/>
                  <a:gd name="connsiteX1-37" fmla="*/ 4455 w 2150755"/>
                  <a:gd name="connsiteY1-38" fmla="*/ 0 h 3911600"/>
                  <a:gd name="connsiteX2-39" fmla="*/ 2150755 w 2150755"/>
                  <a:gd name="connsiteY2-40" fmla="*/ 0 h 3911600"/>
                  <a:gd name="connsiteX3-41" fmla="*/ 2150755 w 2150755"/>
                  <a:gd name="connsiteY3-42" fmla="*/ 3911600 h 3911600"/>
                  <a:gd name="connsiteX4-43" fmla="*/ 4455 w 2150755"/>
                  <a:gd name="connsiteY4-44" fmla="*/ 3911600 h 3911600"/>
                  <a:gd name="connsiteX5-45" fmla="*/ 16519 w 2150755"/>
                  <a:gd name="connsiteY5-46" fmla="*/ 3736340 h 3911600"/>
                  <a:gd name="connsiteX0-47" fmla="*/ 14367 w 2163843"/>
                  <a:gd name="connsiteY0-48" fmla="*/ 3486150 h 3911600"/>
                  <a:gd name="connsiteX1-49" fmla="*/ 17543 w 2163843"/>
                  <a:gd name="connsiteY1-50" fmla="*/ 0 h 3911600"/>
                  <a:gd name="connsiteX2-51" fmla="*/ 2163843 w 2163843"/>
                  <a:gd name="connsiteY2-52" fmla="*/ 0 h 3911600"/>
                  <a:gd name="connsiteX3-53" fmla="*/ 2163843 w 2163843"/>
                  <a:gd name="connsiteY3-54" fmla="*/ 3911600 h 3911600"/>
                  <a:gd name="connsiteX4-55" fmla="*/ 17543 w 2163843"/>
                  <a:gd name="connsiteY4-56" fmla="*/ 3911600 h 3911600"/>
                  <a:gd name="connsiteX5-57" fmla="*/ 10557 w 2163843"/>
                  <a:gd name="connsiteY5-58" fmla="*/ 3486309 h 3911600"/>
                  <a:gd name="connsiteX0-59" fmla="*/ 5281 w 2154757"/>
                  <a:gd name="connsiteY0-60" fmla="*/ 3486150 h 3911600"/>
                  <a:gd name="connsiteX1-61" fmla="*/ 8457 w 2154757"/>
                  <a:gd name="connsiteY1-62" fmla="*/ 0 h 3911600"/>
                  <a:gd name="connsiteX2-63" fmla="*/ 2154757 w 2154757"/>
                  <a:gd name="connsiteY2-64" fmla="*/ 0 h 3911600"/>
                  <a:gd name="connsiteX3-65" fmla="*/ 2154757 w 2154757"/>
                  <a:gd name="connsiteY3-66" fmla="*/ 3911600 h 3911600"/>
                  <a:gd name="connsiteX4-67" fmla="*/ 8457 w 2154757"/>
                  <a:gd name="connsiteY4-68" fmla="*/ 3911600 h 3911600"/>
                  <a:gd name="connsiteX5-69" fmla="*/ 1471 w 2154757"/>
                  <a:gd name="connsiteY5-70" fmla="*/ 3486309 h 3911600"/>
                  <a:gd name="connsiteX0-71" fmla="*/ 3169 w 2152645"/>
                  <a:gd name="connsiteY0-72" fmla="*/ 3486150 h 3911600"/>
                  <a:gd name="connsiteX1-73" fmla="*/ 6345 w 2152645"/>
                  <a:gd name="connsiteY1-74" fmla="*/ 0 h 3911600"/>
                  <a:gd name="connsiteX2-75" fmla="*/ 2152645 w 2152645"/>
                  <a:gd name="connsiteY2-76" fmla="*/ 0 h 3911600"/>
                  <a:gd name="connsiteX3-77" fmla="*/ 2152645 w 2152645"/>
                  <a:gd name="connsiteY3-78" fmla="*/ 3911600 h 3911600"/>
                  <a:gd name="connsiteX4-79" fmla="*/ 6345 w 2152645"/>
                  <a:gd name="connsiteY4-80" fmla="*/ 3911600 h 3911600"/>
                  <a:gd name="connsiteX5-81" fmla="*/ 1740 w 2152645"/>
                  <a:gd name="connsiteY5-82" fmla="*/ 3498215 h 3911600"/>
                  <a:gd name="connsiteX0-83" fmla="*/ 1504 w 2150980"/>
                  <a:gd name="connsiteY0-84" fmla="*/ 3486150 h 3911600"/>
                  <a:gd name="connsiteX1-85" fmla="*/ 4680 w 2150980"/>
                  <a:gd name="connsiteY1-86" fmla="*/ 0 h 3911600"/>
                  <a:gd name="connsiteX2-87" fmla="*/ 2150980 w 2150980"/>
                  <a:gd name="connsiteY2-88" fmla="*/ 0 h 3911600"/>
                  <a:gd name="connsiteX3-89" fmla="*/ 2150980 w 2150980"/>
                  <a:gd name="connsiteY3-90" fmla="*/ 3911600 h 3911600"/>
                  <a:gd name="connsiteX4-91" fmla="*/ 4680 w 2150980"/>
                  <a:gd name="connsiteY4-92" fmla="*/ 3911600 h 3911600"/>
                  <a:gd name="connsiteX5-93" fmla="*/ 75 w 2150980"/>
                  <a:gd name="connsiteY5-94" fmla="*/ 3498215 h 3911600"/>
                  <a:gd name="connsiteX0-95" fmla="*/ 0 w 2149476"/>
                  <a:gd name="connsiteY0-96" fmla="*/ 3486150 h 3911600"/>
                  <a:gd name="connsiteX1-97" fmla="*/ 3176 w 2149476"/>
                  <a:gd name="connsiteY1-98" fmla="*/ 0 h 3911600"/>
                  <a:gd name="connsiteX2-99" fmla="*/ 2149476 w 2149476"/>
                  <a:gd name="connsiteY2-100" fmla="*/ 0 h 3911600"/>
                  <a:gd name="connsiteX3-101" fmla="*/ 2149476 w 2149476"/>
                  <a:gd name="connsiteY3-102" fmla="*/ 3911600 h 3911600"/>
                  <a:gd name="connsiteX4-103" fmla="*/ 3176 w 2149476"/>
                  <a:gd name="connsiteY4-104" fmla="*/ 3911600 h 3911600"/>
                  <a:gd name="connsiteX5-105" fmla="*/ 3334 w 2149476"/>
                  <a:gd name="connsiteY5-106" fmla="*/ 3500596 h 3911600"/>
                  <a:gd name="connsiteX0-107" fmla="*/ 0 w 2149476"/>
                  <a:gd name="connsiteY0-108" fmla="*/ 3486150 h 3911600"/>
                  <a:gd name="connsiteX1-109" fmla="*/ 3176 w 2149476"/>
                  <a:gd name="connsiteY1-110" fmla="*/ 0 h 3911600"/>
                  <a:gd name="connsiteX2-111" fmla="*/ 2149476 w 2149476"/>
                  <a:gd name="connsiteY2-112" fmla="*/ 0 h 3911600"/>
                  <a:gd name="connsiteX3-113" fmla="*/ 2149476 w 2149476"/>
                  <a:gd name="connsiteY3-114" fmla="*/ 3911600 h 3911600"/>
                  <a:gd name="connsiteX4-115" fmla="*/ 3176 w 2149476"/>
                  <a:gd name="connsiteY4-116" fmla="*/ 3911600 h 3911600"/>
                  <a:gd name="connsiteX5-117" fmla="*/ 5716 w 2149476"/>
                  <a:gd name="connsiteY5-118" fmla="*/ 3710146 h 3911600"/>
                  <a:gd name="connsiteX0-119" fmla="*/ 0 w 2149476"/>
                  <a:gd name="connsiteY0-120" fmla="*/ 3486150 h 3911600"/>
                  <a:gd name="connsiteX1-121" fmla="*/ 3176 w 2149476"/>
                  <a:gd name="connsiteY1-122" fmla="*/ 0 h 3911600"/>
                  <a:gd name="connsiteX2-123" fmla="*/ 2149476 w 2149476"/>
                  <a:gd name="connsiteY2-124" fmla="*/ 0 h 3911600"/>
                  <a:gd name="connsiteX3-125" fmla="*/ 2149476 w 2149476"/>
                  <a:gd name="connsiteY3-126" fmla="*/ 3911600 h 3911600"/>
                  <a:gd name="connsiteX4-127" fmla="*/ 3176 w 2149476"/>
                  <a:gd name="connsiteY4-128" fmla="*/ 3911600 h 3911600"/>
                  <a:gd name="connsiteX5-129" fmla="*/ 5716 w 2149476"/>
                  <a:gd name="connsiteY5-130" fmla="*/ 3710146 h 3911600"/>
                  <a:gd name="connsiteX0-131" fmla="*/ 2232 w 2151708"/>
                  <a:gd name="connsiteY0-132" fmla="*/ 3486150 h 3911600"/>
                  <a:gd name="connsiteX1-133" fmla="*/ 5408 w 2151708"/>
                  <a:gd name="connsiteY1-134" fmla="*/ 0 h 3911600"/>
                  <a:gd name="connsiteX2-135" fmla="*/ 2151708 w 2151708"/>
                  <a:gd name="connsiteY2-136" fmla="*/ 0 h 3911600"/>
                  <a:gd name="connsiteX3-137" fmla="*/ 2151708 w 2151708"/>
                  <a:gd name="connsiteY3-138" fmla="*/ 3911600 h 3911600"/>
                  <a:gd name="connsiteX4-139" fmla="*/ 5408 w 2151708"/>
                  <a:gd name="connsiteY4-140" fmla="*/ 3911600 h 3911600"/>
                  <a:gd name="connsiteX5-141" fmla="*/ 804 w 2151708"/>
                  <a:gd name="connsiteY5-142" fmla="*/ 3714908 h 3911600"/>
                  <a:gd name="connsiteX0-143" fmla="*/ 1428 w 2150904"/>
                  <a:gd name="connsiteY0-144" fmla="*/ 3486150 h 3911600"/>
                  <a:gd name="connsiteX1-145" fmla="*/ 4604 w 2150904"/>
                  <a:gd name="connsiteY1-146" fmla="*/ 0 h 3911600"/>
                  <a:gd name="connsiteX2-147" fmla="*/ 2150904 w 2150904"/>
                  <a:gd name="connsiteY2-148" fmla="*/ 0 h 3911600"/>
                  <a:gd name="connsiteX3-149" fmla="*/ 2150904 w 2150904"/>
                  <a:gd name="connsiteY3-150" fmla="*/ 3911600 h 3911600"/>
                  <a:gd name="connsiteX4-151" fmla="*/ 4604 w 2150904"/>
                  <a:gd name="connsiteY4-152" fmla="*/ 3911600 h 3911600"/>
                  <a:gd name="connsiteX5-153" fmla="*/ 0 w 2150904"/>
                  <a:gd name="connsiteY5-154" fmla="*/ 3714908 h 3911600"/>
                  <a:gd name="connsiteX0-155" fmla="*/ 0 w 2149476"/>
                  <a:gd name="connsiteY0-156" fmla="*/ 3486150 h 3911600"/>
                  <a:gd name="connsiteX1-157" fmla="*/ 3176 w 2149476"/>
                  <a:gd name="connsiteY1-158" fmla="*/ 0 h 3911600"/>
                  <a:gd name="connsiteX2-159" fmla="*/ 2149476 w 2149476"/>
                  <a:gd name="connsiteY2-160" fmla="*/ 0 h 3911600"/>
                  <a:gd name="connsiteX3-161" fmla="*/ 2149476 w 2149476"/>
                  <a:gd name="connsiteY3-162" fmla="*/ 3911600 h 3911600"/>
                  <a:gd name="connsiteX4-163" fmla="*/ 3176 w 2149476"/>
                  <a:gd name="connsiteY4-164" fmla="*/ 3911600 h 3911600"/>
                  <a:gd name="connsiteX5-165" fmla="*/ 3335 w 2149476"/>
                  <a:gd name="connsiteY5-166" fmla="*/ 3717289 h 3911600"/>
                  <a:gd name="connsiteX0-167" fmla="*/ 0 w 2149476"/>
                  <a:gd name="connsiteY0-168" fmla="*/ 3486150 h 3911600"/>
                  <a:gd name="connsiteX1-169" fmla="*/ 3176 w 2149476"/>
                  <a:gd name="connsiteY1-170" fmla="*/ 0 h 3911600"/>
                  <a:gd name="connsiteX2-171" fmla="*/ 2149476 w 2149476"/>
                  <a:gd name="connsiteY2-172" fmla="*/ 0 h 3911600"/>
                  <a:gd name="connsiteX3-173" fmla="*/ 2149476 w 2149476"/>
                  <a:gd name="connsiteY3-174" fmla="*/ 3911600 h 3911600"/>
                  <a:gd name="connsiteX4-175" fmla="*/ 3176 w 2149476"/>
                  <a:gd name="connsiteY4-176" fmla="*/ 3911600 h 3911600"/>
                  <a:gd name="connsiteX5-177" fmla="*/ 3335 w 2149476"/>
                  <a:gd name="connsiteY5-178" fmla="*/ 3717289 h 3911600"/>
                  <a:gd name="connsiteX0-179" fmla="*/ 0 w 2149476"/>
                  <a:gd name="connsiteY0-180" fmla="*/ 3500437 h 3911600"/>
                  <a:gd name="connsiteX1-181" fmla="*/ 3176 w 2149476"/>
                  <a:gd name="connsiteY1-182" fmla="*/ 0 h 3911600"/>
                  <a:gd name="connsiteX2-183" fmla="*/ 2149476 w 2149476"/>
                  <a:gd name="connsiteY2-184" fmla="*/ 0 h 3911600"/>
                  <a:gd name="connsiteX3-185" fmla="*/ 2149476 w 2149476"/>
                  <a:gd name="connsiteY3-186" fmla="*/ 3911600 h 3911600"/>
                  <a:gd name="connsiteX4-187" fmla="*/ 3176 w 2149476"/>
                  <a:gd name="connsiteY4-188" fmla="*/ 3911600 h 3911600"/>
                  <a:gd name="connsiteX5-189" fmla="*/ 3335 w 2149476"/>
                  <a:gd name="connsiteY5-190" fmla="*/ 3717289 h 3911600"/>
                  <a:gd name="connsiteX0-191" fmla="*/ 0 w 2149476"/>
                  <a:gd name="connsiteY0-192" fmla="*/ 3500437 h 3911600"/>
                  <a:gd name="connsiteX1-193" fmla="*/ 3176 w 2149476"/>
                  <a:gd name="connsiteY1-194" fmla="*/ 0 h 3911600"/>
                  <a:gd name="connsiteX2-195" fmla="*/ 2149476 w 2149476"/>
                  <a:gd name="connsiteY2-196" fmla="*/ 0 h 3911600"/>
                  <a:gd name="connsiteX3-197" fmla="*/ 2149476 w 2149476"/>
                  <a:gd name="connsiteY3-198" fmla="*/ 3911600 h 3911600"/>
                  <a:gd name="connsiteX4-199" fmla="*/ 3176 w 2149476"/>
                  <a:gd name="connsiteY4-200" fmla="*/ 3911600 h 3911600"/>
                  <a:gd name="connsiteX5-201" fmla="*/ 954 w 2149476"/>
                  <a:gd name="connsiteY5-202" fmla="*/ 3776820 h 3911600"/>
                  <a:gd name="connsiteX0-203" fmla="*/ 0 w 2149476"/>
                  <a:gd name="connsiteY0-204" fmla="*/ 3500437 h 3911600"/>
                  <a:gd name="connsiteX1-205" fmla="*/ 3176 w 2149476"/>
                  <a:gd name="connsiteY1-206" fmla="*/ 0 h 3911600"/>
                  <a:gd name="connsiteX2-207" fmla="*/ 2149476 w 2149476"/>
                  <a:gd name="connsiteY2-208" fmla="*/ 0 h 3911600"/>
                  <a:gd name="connsiteX3-209" fmla="*/ 2149476 w 2149476"/>
                  <a:gd name="connsiteY3-210" fmla="*/ 3911600 h 3911600"/>
                  <a:gd name="connsiteX4-211" fmla="*/ 3176 w 2149476"/>
                  <a:gd name="connsiteY4-212" fmla="*/ 3911600 h 3911600"/>
                  <a:gd name="connsiteX5-213" fmla="*/ 954 w 2149476"/>
                  <a:gd name="connsiteY5-214" fmla="*/ 3776820 h 3911600"/>
                  <a:gd name="connsiteX0-215" fmla="*/ 0 w 2149476"/>
                  <a:gd name="connsiteY0-216" fmla="*/ 3500437 h 3911600"/>
                  <a:gd name="connsiteX1-217" fmla="*/ 3176 w 2149476"/>
                  <a:gd name="connsiteY1-218" fmla="*/ 0 h 3911600"/>
                  <a:gd name="connsiteX2-219" fmla="*/ 2149476 w 2149476"/>
                  <a:gd name="connsiteY2-220" fmla="*/ 0 h 3911600"/>
                  <a:gd name="connsiteX3-221" fmla="*/ 2149476 w 2149476"/>
                  <a:gd name="connsiteY3-222" fmla="*/ 3911600 h 3911600"/>
                  <a:gd name="connsiteX4-223" fmla="*/ 3176 w 2149476"/>
                  <a:gd name="connsiteY4-224" fmla="*/ 3911600 h 3911600"/>
                  <a:gd name="connsiteX5-225" fmla="*/ 954 w 2149476"/>
                  <a:gd name="connsiteY5-226" fmla="*/ 3776820 h 3911600"/>
                  <a:gd name="connsiteX0-227" fmla="*/ 0 w 2149476"/>
                  <a:gd name="connsiteY0-228" fmla="*/ 3536156 h 3911600"/>
                  <a:gd name="connsiteX1-229" fmla="*/ 3176 w 2149476"/>
                  <a:gd name="connsiteY1-230" fmla="*/ 0 h 3911600"/>
                  <a:gd name="connsiteX2-231" fmla="*/ 2149476 w 2149476"/>
                  <a:gd name="connsiteY2-232" fmla="*/ 0 h 3911600"/>
                  <a:gd name="connsiteX3-233" fmla="*/ 2149476 w 2149476"/>
                  <a:gd name="connsiteY3-234" fmla="*/ 3911600 h 3911600"/>
                  <a:gd name="connsiteX4-235" fmla="*/ 3176 w 2149476"/>
                  <a:gd name="connsiteY4-236" fmla="*/ 3911600 h 3911600"/>
                  <a:gd name="connsiteX5-237" fmla="*/ 954 w 2149476"/>
                  <a:gd name="connsiteY5-238" fmla="*/ 3776820 h 3911600"/>
                  <a:gd name="connsiteX0-239" fmla="*/ 0 w 2149476"/>
                  <a:gd name="connsiteY0-240" fmla="*/ 3536156 h 3911600"/>
                  <a:gd name="connsiteX1-241" fmla="*/ 3176 w 2149476"/>
                  <a:gd name="connsiteY1-242" fmla="*/ 0 h 3911600"/>
                  <a:gd name="connsiteX2-243" fmla="*/ 2149476 w 2149476"/>
                  <a:gd name="connsiteY2-244" fmla="*/ 0 h 3911600"/>
                  <a:gd name="connsiteX3-245" fmla="*/ 2149476 w 2149476"/>
                  <a:gd name="connsiteY3-246" fmla="*/ 3911600 h 3911600"/>
                  <a:gd name="connsiteX4-247" fmla="*/ 3176 w 2149476"/>
                  <a:gd name="connsiteY4-248" fmla="*/ 3911600 h 3911600"/>
                  <a:gd name="connsiteX5-249" fmla="*/ 3335 w 2149476"/>
                  <a:gd name="connsiteY5-250" fmla="*/ 3776820 h 3911600"/>
                  <a:gd name="connsiteX0-251" fmla="*/ 0 w 2149476"/>
                  <a:gd name="connsiteY0-252" fmla="*/ 3112794 h 3911600"/>
                  <a:gd name="connsiteX1-253" fmla="*/ 3176 w 2149476"/>
                  <a:gd name="connsiteY1-254" fmla="*/ 0 h 3911600"/>
                  <a:gd name="connsiteX2-255" fmla="*/ 2149476 w 2149476"/>
                  <a:gd name="connsiteY2-256" fmla="*/ 0 h 3911600"/>
                  <a:gd name="connsiteX3-257" fmla="*/ 2149476 w 2149476"/>
                  <a:gd name="connsiteY3-258" fmla="*/ 3911600 h 3911600"/>
                  <a:gd name="connsiteX4-259" fmla="*/ 3176 w 2149476"/>
                  <a:gd name="connsiteY4-260" fmla="*/ 3911600 h 3911600"/>
                  <a:gd name="connsiteX5-261" fmla="*/ 3335 w 2149476"/>
                  <a:gd name="connsiteY5-262" fmla="*/ 3776820 h 3911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2149476" h="3911600">
                    <a:moveTo>
                      <a:pt x="0" y="3112794"/>
                    </a:moveTo>
                    <a:cubicBezTo>
                      <a:pt x="1059" y="1950744"/>
                      <a:pt x="2117" y="1162050"/>
                      <a:pt x="3176" y="0"/>
                    </a:cubicBezTo>
                    <a:lnTo>
                      <a:pt x="2149476" y="0"/>
                    </a:lnTo>
                    <a:lnTo>
                      <a:pt x="2149476" y="3911600"/>
                    </a:lnTo>
                    <a:lnTo>
                      <a:pt x="3176" y="3911600"/>
                    </a:lnTo>
                    <a:cubicBezTo>
                      <a:pt x="2117" y="3769783"/>
                      <a:pt x="2649" y="3853390"/>
                      <a:pt x="3335" y="3776820"/>
                    </a:cubicBezTo>
                  </a:path>
                </a:pathLst>
              </a:custGeom>
              <a:noFill/>
              <a:ln w="12700" cap="flat" cmpd="sng" algn="ctr">
                <a:solidFill>
                  <a:srgbClr val="0070C0"/>
                </a:solidFill>
                <a:prstDash val="solid"/>
                <a:miter lim="800000"/>
              </a:ln>
              <a:effectLst>
                <a:outerShdw blurRad="838200" dist="1257300" dir="4200000" sx="80000" sy="80000" algn="tl" rotWithShape="0">
                  <a:srgbClr val="FFFFFF">
                    <a:lumMod val="25000"/>
                    <a:alpha val="15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49" charset="-122"/>
                  <a:cs typeface="+mn-cs"/>
                </a:endParaRPr>
              </a:p>
            </p:txBody>
          </p:sp>
          <p:sp>
            <p:nvSpPr>
              <p:cNvPr id="101" name="文本框 100" descr="e7d195523061f1c0d3ba7f298e59d031c9c3f97027ed136f882110EF8F17BAD1F2C348D17C7856EF46CB4678CC9E44EE1ABA681E3133328A7B4D22AAF822B2429426B2355AA8CC4431B8568D2CF3B73A9B0145E3BA7EF5467A9393167B1AAF8BDB84EDFB47E5FED3D9F05EDCB46D5D62751F60E5C4F95D1A87769E0E4E8C433496AC852E2DB609B0"/>
              <p:cNvSpPr txBox="1"/>
              <p:nvPr/>
            </p:nvSpPr>
            <p:spPr>
              <a:xfrm>
                <a:off x="185518" y="2485421"/>
                <a:ext cx="568270" cy="307777"/>
              </a:xfrm>
              <a:prstGeom prst="rect">
                <a:avLst/>
              </a:prstGeom>
              <a:noFill/>
            </p:spPr>
            <p:txBody>
              <a:bodyPr wrap="square" rtlCol="0">
                <a:spAutoFit/>
              </a:bodyPr>
              <a:lstStyle/>
              <a:p>
                <a:pPr algn="ctr" defTabSz="914400" eaLnBrk="0" fontAlgn="base" hangingPunct="0">
                  <a:spcBef>
                    <a:spcPct val="0"/>
                  </a:spcBef>
                  <a:spcAft>
                    <a:spcPct val="0"/>
                  </a:spcAft>
                  <a:buFont typeface="Arial" panose="020B0604020202020204" pitchFamily="34" charset="0"/>
                  <a:buNone/>
                </a:pPr>
                <a:r>
                  <a:rPr lang="en-US" altLang="zh-CN" sz="1400" b="1" dirty="0">
                    <a:solidFill>
                      <a:srgbClr val="000000">
                        <a:lumMod val="75000"/>
                        <a:lumOff val="25000"/>
                      </a:srgbClr>
                    </a:solidFill>
                    <a:latin typeface="Times New Roman" panose="02020603050405020304" charset="0"/>
                    <a:ea typeface="阿里巴巴普惠体 M" panose="00020600040101010101" pitchFamily="18" charset="-122"/>
                    <a:cs typeface="Times New Roman" panose="02020603050405020304" charset="0"/>
                  </a:rPr>
                  <a:t>01</a:t>
                </a:r>
                <a:endParaRPr lang="zh-CN" altLang="en-US" sz="1400" b="1" dirty="0">
                  <a:solidFill>
                    <a:srgbClr val="000000">
                      <a:lumMod val="75000"/>
                      <a:lumOff val="25000"/>
                    </a:srgbClr>
                  </a:solidFill>
                  <a:latin typeface="Times New Roman" panose="02020603050405020304" charset="0"/>
                  <a:ea typeface="阿里巴巴普惠体 M" panose="00020600040101010101" pitchFamily="18" charset="-122"/>
                  <a:cs typeface="Times New Roman" panose="02020603050405020304" charset="0"/>
                </a:endParaRPr>
              </a:p>
            </p:txBody>
          </p:sp>
        </p:grpSp>
        <p:sp>
          <p:nvSpPr>
            <p:cNvPr id="17" name="文本框 16"/>
            <p:cNvSpPr txBox="1"/>
            <p:nvPr/>
          </p:nvSpPr>
          <p:spPr>
            <a:xfrm>
              <a:off x="1489626" y="3076119"/>
              <a:ext cx="1968874" cy="646331"/>
            </a:xfrm>
            <a:prstGeom prst="rect">
              <a:avLst/>
            </a:prstGeom>
            <a:noFill/>
          </p:spPr>
          <p:txBody>
            <a:bodyPr wrap="square" rtlCol="0">
              <a:spAutoFit/>
            </a:bodyPr>
            <a:lstStyle/>
            <a:p>
              <a:pPr algn="just"/>
              <a:r>
                <a:rPr kumimoji="1" lang="en-US" altLang="zh-CN" sz="1200" b="1" dirty="0">
                  <a:latin typeface="Times New Roman" panose="02020603050405020304" charset="0"/>
                  <a:cs typeface="Times New Roman" panose="02020603050405020304" charset="0"/>
                </a:rPr>
                <a:t>80%</a:t>
              </a:r>
              <a:r>
                <a:rPr kumimoji="1" lang="zh-CN" altLang="en-US" sz="1200" b="1" dirty="0">
                  <a:latin typeface="华文楷体" panose="02010600040101010101" pitchFamily="2" charset="-122"/>
                  <a:ea typeface="华文楷体" panose="02010600040101010101" pitchFamily="2" charset="-122"/>
                </a:rPr>
                <a:t>的假消息由</a:t>
              </a:r>
              <a:r>
                <a:rPr kumimoji="1" lang="en-US" altLang="zh-CN" sz="1200" b="1" dirty="0">
                  <a:latin typeface="Times New Roman" panose="02020603050405020304" charset="0"/>
                  <a:cs typeface="Times New Roman" panose="02020603050405020304" charset="0"/>
                </a:rPr>
                <a:t>1%</a:t>
              </a:r>
              <a:r>
                <a:rPr kumimoji="1" lang="zh-CN" altLang="en-US" sz="1200" b="1" dirty="0">
                  <a:latin typeface="华文楷体" panose="02010600040101010101" pitchFamily="2" charset="-122"/>
                  <a:ea typeface="华文楷体" panose="02010600040101010101" pitchFamily="2" charset="-122"/>
                </a:rPr>
                <a:t>的用户发布，</a:t>
              </a:r>
              <a:r>
                <a:rPr kumimoji="1" lang="en-US" altLang="zh-CN" sz="1200" b="1" dirty="0">
                  <a:latin typeface="Times New Roman" panose="02020603050405020304" charset="0"/>
                  <a:ea typeface="华文楷体" panose="02010600040101010101" pitchFamily="2" charset="-122"/>
                  <a:cs typeface="Times New Roman" panose="02020603050405020304" charset="0"/>
                </a:rPr>
                <a:t>0.1%</a:t>
              </a:r>
              <a:r>
                <a:rPr kumimoji="1" lang="zh-CN" altLang="en-US" sz="1200" b="1" dirty="0">
                  <a:latin typeface="Times New Roman" panose="02020603050405020304" charset="0"/>
                  <a:ea typeface="华文楷体" panose="02010600040101010101" pitchFamily="2" charset="-122"/>
                  <a:cs typeface="Times New Roman" panose="02020603050405020304" charset="0"/>
                </a:rPr>
                <a:t>的用户一直分享假消息</a:t>
              </a:r>
              <a:r>
                <a:rPr kumimoji="1" lang="zh-CN" altLang="en-US" sz="1200" dirty="0">
                  <a:latin typeface="华文楷体" panose="02010600040101010101" pitchFamily="2" charset="-122"/>
                  <a:ea typeface="华文楷体" panose="02010600040101010101" pitchFamily="2" charset="-122"/>
                </a:rPr>
                <a:t>；</a:t>
              </a:r>
              <a:endParaRPr kumimoji="1" lang="zh-CN" altLang="en-US" sz="1200" dirty="0">
                <a:latin typeface="华文楷体" panose="02010600040101010101" pitchFamily="2" charset="-122"/>
                <a:ea typeface="华文楷体" panose="02010600040101010101" pitchFamily="2" charset="-122"/>
              </a:endParaRPr>
            </a:p>
          </p:txBody>
        </p:sp>
      </p:grpSp>
      <p:grpSp>
        <p:nvGrpSpPr>
          <p:cNvPr id="46" name="组合 45"/>
          <p:cNvGrpSpPr/>
          <p:nvPr/>
        </p:nvGrpSpPr>
        <p:grpSpPr>
          <a:xfrm>
            <a:off x="5368596" y="2468685"/>
            <a:ext cx="3344726" cy="1016594"/>
            <a:chOff x="4174872" y="2479307"/>
            <a:chExt cx="3344726" cy="1016594"/>
          </a:xfrm>
        </p:grpSpPr>
        <p:sp>
          <p:nvSpPr>
            <p:cNvPr id="104" name="矩形 11" descr="e7d195523061f1c0d3ba7f298e59d031c9c3f97027ed136f882110EF8F17BAD1F2C348D17C7856EF46CB4678CC9E44EE1ABA681E3133328A7B4D22AAF822B2429426B2355AA8CC4431B8568D2CF3B73A9B0145E3BA7EF5467A9393167B1AAF8BDB84EDFB47E5FED3D9F05EDCB46D5D62751F60E5C4F95D1A87769E0E4E8C433496AC852E2DB609B0"/>
            <p:cNvSpPr/>
            <p:nvPr/>
          </p:nvSpPr>
          <p:spPr>
            <a:xfrm rot="10800000">
              <a:off x="4185826" y="2490562"/>
              <a:ext cx="3134554" cy="1005339"/>
            </a:xfrm>
            <a:custGeom>
              <a:avLst/>
              <a:gdLst>
                <a:gd name="connsiteX0" fmla="*/ 0 w 2146300"/>
                <a:gd name="connsiteY0" fmla="*/ 0 h 3911600"/>
                <a:gd name="connsiteX1" fmla="*/ 2146300 w 2146300"/>
                <a:gd name="connsiteY1" fmla="*/ 0 h 3911600"/>
                <a:gd name="connsiteX2" fmla="*/ 2146300 w 2146300"/>
                <a:gd name="connsiteY2" fmla="*/ 3911600 h 3911600"/>
                <a:gd name="connsiteX3" fmla="*/ 0 w 2146300"/>
                <a:gd name="connsiteY3" fmla="*/ 3911600 h 3911600"/>
                <a:gd name="connsiteX4" fmla="*/ 0 w 2146300"/>
                <a:gd name="connsiteY4" fmla="*/ 0 h 3911600"/>
                <a:gd name="connsiteX0-1" fmla="*/ 3176 w 2149476"/>
                <a:gd name="connsiteY0-2" fmla="*/ 0 h 3911600"/>
                <a:gd name="connsiteX1-3" fmla="*/ 2149476 w 2149476"/>
                <a:gd name="connsiteY1-4" fmla="*/ 0 h 3911600"/>
                <a:gd name="connsiteX2-5" fmla="*/ 2149476 w 2149476"/>
                <a:gd name="connsiteY2-6" fmla="*/ 3911600 h 3911600"/>
                <a:gd name="connsiteX3-7" fmla="*/ 3176 w 2149476"/>
                <a:gd name="connsiteY3-8" fmla="*/ 3911600 h 3911600"/>
                <a:gd name="connsiteX4-9" fmla="*/ 0 w 2149476"/>
                <a:gd name="connsiteY4-10" fmla="*/ 3486150 h 3911600"/>
                <a:gd name="connsiteX5" fmla="*/ 3176 w 2149476"/>
                <a:gd name="connsiteY5" fmla="*/ 0 h 3911600"/>
                <a:gd name="connsiteX0-11" fmla="*/ 0 w 2149476"/>
                <a:gd name="connsiteY0-12" fmla="*/ 3486150 h 3911600"/>
                <a:gd name="connsiteX1-13" fmla="*/ 3176 w 2149476"/>
                <a:gd name="connsiteY1-14" fmla="*/ 0 h 3911600"/>
                <a:gd name="connsiteX2-15" fmla="*/ 2149476 w 2149476"/>
                <a:gd name="connsiteY2-16" fmla="*/ 0 h 3911600"/>
                <a:gd name="connsiteX3-17" fmla="*/ 2149476 w 2149476"/>
                <a:gd name="connsiteY3-18" fmla="*/ 3911600 h 3911600"/>
                <a:gd name="connsiteX4-19" fmla="*/ 3176 w 2149476"/>
                <a:gd name="connsiteY4-20" fmla="*/ 3911600 h 3911600"/>
                <a:gd name="connsiteX5-21" fmla="*/ 91440 w 2149476"/>
                <a:gd name="connsiteY5-22" fmla="*/ 3577590 h 3911600"/>
                <a:gd name="connsiteX0-23" fmla="*/ 28585 w 2178061"/>
                <a:gd name="connsiteY0-24" fmla="*/ 3486150 h 3911600"/>
                <a:gd name="connsiteX1-25" fmla="*/ 31761 w 2178061"/>
                <a:gd name="connsiteY1-26" fmla="*/ 0 h 3911600"/>
                <a:gd name="connsiteX2-27" fmla="*/ 2178061 w 2178061"/>
                <a:gd name="connsiteY2-28" fmla="*/ 0 h 3911600"/>
                <a:gd name="connsiteX3-29" fmla="*/ 2178061 w 2178061"/>
                <a:gd name="connsiteY3-30" fmla="*/ 3911600 h 3911600"/>
                <a:gd name="connsiteX4-31" fmla="*/ 31761 w 2178061"/>
                <a:gd name="connsiteY4-32" fmla="*/ 3911600 h 3911600"/>
                <a:gd name="connsiteX5-33" fmla="*/ 43825 w 2178061"/>
                <a:gd name="connsiteY5-34" fmla="*/ 3736340 h 3911600"/>
                <a:gd name="connsiteX0-35" fmla="*/ 1279 w 2150755"/>
                <a:gd name="connsiteY0-36" fmla="*/ 3486150 h 3911600"/>
                <a:gd name="connsiteX1-37" fmla="*/ 4455 w 2150755"/>
                <a:gd name="connsiteY1-38" fmla="*/ 0 h 3911600"/>
                <a:gd name="connsiteX2-39" fmla="*/ 2150755 w 2150755"/>
                <a:gd name="connsiteY2-40" fmla="*/ 0 h 3911600"/>
                <a:gd name="connsiteX3-41" fmla="*/ 2150755 w 2150755"/>
                <a:gd name="connsiteY3-42" fmla="*/ 3911600 h 3911600"/>
                <a:gd name="connsiteX4-43" fmla="*/ 4455 w 2150755"/>
                <a:gd name="connsiteY4-44" fmla="*/ 3911600 h 3911600"/>
                <a:gd name="connsiteX5-45" fmla="*/ 16519 w 2150755"/>
                <a:gd name="connsiteY5-46" fmla="*/ 3736340 h 3911600"/>
                <a:gd name="connsiteX0-47" fmla="*/ 14367 w 2163843"/>
                <a:gd name="connsiteY0-48" fmla="*/ 3486150 h 3911600"/>
                <a:gd name="connsiteX1-49" fmla="*/ 17543 w 2163843"/>
                <a:gd name="connsiteY1-50" fmla="*/ 0 h 3911600"/>
                <a:gd name="connsiteX2-51" fmla="*/ 2163843 w 2163843"/>
                <a:gd name="connsiteY2-52" fmla="*/ 0 h 3911600"/>
                <a:gd name="connsiteX3-53" fmla="*/ 2163843 w 2163843"/>
                <a:gd name="connsiteY3-54" fmla="*/ 3911600 h 3911600"/>
                <a:gd name="connsiteX4-55" fmla="*/ 17543 w 2163843"/>
                <a:gd name="connsiteY4-56" fmla="*/ 3911600 h 3911600"/>
                <a:gd name="connsiteX5-57" fmla="*/ 10557 w 2163843"/>
                <a:gd name="connsiteY5-58" fmla="*/ 3486309 h 3911600"/>
                <a:gd name="connsiteX0-59" fmla="*/ 5281 w 2154757"/>
                <a:gd name="connsiteY0-60" fmla="*/ 3486150 h 3911600"/>
                <a:gd name="connsiteX1-61" fmla="*/ 8457 w 2154757"/>
                <a:gd name="connsiteY1-62" fmla="*/ 0 h 3911600"/>
                <a:gd name="connsiteX2-63" fmla="*/ 2154757 w 2154757"/>
                <a:gd name="connsiteY2-64" fmla="*/ 0 h 3911600"/>
                <a:gd name="connsiteX3-65" fmla="*/ 2154757 w 2154757"/>
                <a:gd name="connsiteY3-66" fmla="*/ 3911600 h 3911600"/>
                <a:gd name="connsiteX4-67" fmla="*/ 8457 w 2154757"/>
                <a:gd name="connsiteY4-68" fmla="*/ 3911600 h 3911600"/>
                <a:gd name="connsiteX5-69" fmla="*/ 1471 w 2154757"/>
                <a:gd name="connsiteY5-70" fmla="*/ 3486309 h 3911600"/>
                <a:gd name="connsiteX0-71" fmla="*/ 3169 w 2152645"/>
                <a:gd name="connsiteY0-72" fmla="*/ 3486150 h 3911600"/>
                <a:gd name="connsiteX1-73" fmla="*/ 6345 w 2152645"/>
                <a:gd name="connsiteY1-74" fmla="*/ 0 h 3911600"/>
                <a:gd name="connsiteX2-75" fmla="*/ 2152645 w 2152645"/>
                <a:gd name="connsiteY2-76" fmla="*/ 0 h 3911600"/>
                <a:gd name="connsiteX3-77" fmla="*/ 2152645 w 2152645"/>
                <a:gd name="connsiteY3-78" fmla="*/ 3911600 h 3911600"/>
                <a:gd name="connsiteX4-79" fmla="*/ 6345 w 2152645"/>
                <a:gd name="connsiteY4-80" fmla="*/ 3911600 h 3911600"/>
                <a:gd name="connsiteX5-81" fmla="*/ 1740 w 2152645"/>
                <a:gd name="connsiteY5-82" fmla="*/ 3498215 h 3911600"/>
                <a:gd name="connsiteX0-83" fmla="*/ 1504 w 2150980"/>
                <a:gd name="connsiteY0-84" fmla="*/ 3486150 h 3911600"/>
                <a:gd name="connsiteX1-85" fmla="*/ 4680 w 2150980"/>
                <a:gd name="connsiteY1-86" fmla="*/ 0 h 3911600"/>
                <a:gd name="connsiteX2-87" fmla="*/ 2150980 w 2150980"/>
                <a:gd name="connsiteY2-88" fmla="*/ 0 h 3911600"/>
                <a:gd name="connsiteX3-89" fmla="*/ 2150980 w 2150980"/>
                <a:gd name="connsiteY3-90" fmla="*/ 3911600 h 3911600"/>
                <a:gd name="connsiteX4-91" fmla="*/ 4680 w 2150980"/>
                <a:gd name="connsiteY4-92" fmla="*/ 3911600 h 3911600"/>
                <a:gd name="connsiteX5-93" fmla="*/ 75 w 2150980"/>
                <a:gd name="connsiteY5-94" fmla="*/ 3498215 h 3911600"/>
                <a:gd name="connsiteX0-95" fmla="*/ 0 w 2149476"/>
                <a:gd name="connsiteY0-96" fmla="*/ 3486150 h 3911600"/>
                <a:gd name="connsiteX1-97" fmla="*/ 3176 w 2149476"/>
                <a:gd name="connsiteY1-98" fmla="*/ 0 h 3911600"/>
                <a:gd name="connsiteX2-99" fmla="*/ 2149476 w 2149476"/>
                <a:gd name="connsiteY2-100" fmla="*/ 0 h 3911600"/>
                <a:gd name="connsiteX3-101" fmla="*/ 2149476 w 2149476"/>
                <a:gd name="connsiteY3-102" fmla="*/ 3911600 h 3911600"/>
                <a:gd name="connsiteX4-103" fmla="*/ 3176 w 2149476"/>
                <a:gd name="connsiteY4-104" fmla="*/ 3911600 h 3911600"/>
                <a:gd name="connsiteX5-105" fmla="*/ 3334 w 2149476"/>
                <a:gd name="connsiteY5-106" fmla="*/ 3500596 h 3911600"/>
                <a:gd name="connsiteX0-107" fmla="*/ 0 w 2149476"/>
                <a:gd name="connsiteY0-108" fmla="*/ 3486150 h 3911600"/>
                <a:gd name="connsiteX1-109" fmla="*/ 3176 w 2149476"/>
                <a:gd name="connsiteY1-110" fmla="*/ 0 h 3911600"/>
                <a:gd name="connsiteX2-111" fmla="*/ 2149476 w 2149476"/>
                <a:gd name="connsiteY2-112" fmla="*/ 0 h 3911600"/>
                <a:gd name="connsiteX3-113" fmla="*/ 2149476 w 2149476"/>
                <a:gd name="connsiteY3-114" fmla="*/ 3911600 h 3911600"/>
                <a:gd name="connsiteX4-115" fmla="*/ 3176 w 2149476"/>
                <a:gd name="connsiteY4-116" fmla="*/ 3911600 h 3911600"/>
                <a:gd name="connsiteX5-117" fmla="*/ 5716 w 2149476"/>
                <a:gd name="connsiteY5-118" fmla="*/ 3710146 h 3911600"/>
                <a:gd name="connsiteX0-119" fmla="*/ 0 w 2149476"/>
                <a:gd name="connsiteY0-120" fmla="*/ 3486150 h 3911600"/>
                <a:gd name="connsiteX1-121" fmla="*/ 3176 w 2149476"/>
                <a:gd name="connsiteY1-122" fmla="*/ 0 h 3911600"/>
                <a:gd name="connsiteX2-123" fmla="*/ 2149476 w 2149476"/>
                <a:gd name="connsiteY2-124" fmla="*/ 0 h 3911600"/>
                <a:gd name="connsiteX3-125" fmla="*/ 2149476 w 2149476"/>
                <a:gd name="connsiteY3-126" fmla="*/ 3911600 h 3911600"/>
                <a:gd name="connsiteX4-127" fmla="*/ 3176 w 2149476"/>
                <a:gd name="connsiteY4-128" fmla="*/ 3911600 h 3911600"/>
                <a:gd name="connsiteX5-129" fmla="*/ 5716 w 2149476"/>
                <a:gd name="connsiteY5-130" fmla="*/ 3710146 h 3911600"/>
                <a:gd name="connsiteX0-131" fmla="*/ 2232 w 2151708"/>
                <a:gd name="connsiteY0-132" fmla="*/ 3486150 h 3911600"/>
                <a:gd name="connsiteX1-133" fmla="*/ 5408 w 2151708"/>
                <a:gd name="connsiteY1-134" fmla="*/ 0 h 3911600"/>
                <a:gd name="connsiteX2-135" fmla="*/ 2151708 w 2151708"/>
                <a:gd name="connsiteY2-136" fmla="*/ 0 h 3911600"/>
                <a:gd name="connsiteX3-137" fmla="*/ 2151708 w 2151708"/>
                <a:gd name="connsiteY3-138" fmla="*/ 3911600 h 3911600"/>
                <a:gd name="connsiteX4-139" fmla="*/ 5408 w 2151708"/>
                <a:gd name="connsiteY4-140" fmla="*/ 3911600 h 3911600"/>
                <a:gd name="connsiteX5-141" fmla="*/ 804 w 2151708"/>
                <a:gd name="connsiteY5-142" fmla="*/ 3714908 h 3911600"/>
                <a:gd name="connsiteX0-143" fmla="*/ 1428 w 2150904"/>
                <a:gd name="connsiteY0-144" fmla="*/ 3486150 h 3911600"/>
                <a:gd name="connsiteX1-145" fmla="*/ 4604 w 2150904"/>
                <a:gd name="connsiteY1-146" fmla="*/ 0 h 3911600"/>
                <a:gd name="connsiteX2-147" fmla="*/ 2150904 w 2150904"/>
                <a:gd name="connsiteY2-148" fmla="*/ 0 h 3911600"/>
                <a:gd name="connsiteX3-149" fmla="*/ 2150904 w 2150904"/>
                <a:gd name="connsiteY3-150" fmla="*/ 3911600 h 3911600"/>
                <a:gd name="connsiteX4-151" fmla="*/ 4604 w 2150904"/>
                <a:gd name="connsiteY4-152" fmla="*/ 3911600 h 3911600"/>
                <a:gd name="connsiteX5-153" fmla="*/ 0 w 2150904"/>
                <a:gd name="connsiteY5-154" fmla="*/ 3714908 h 3911600"/>
                <a:gd name="connsiteX0-155" fmla="*/ 0 w 2149476"/>
                <a:gd name="connsiteY0-156" fmla="*/ 3486150 h 3911600"/>
                <a:gd name="connsiteX1-157" fmla="*/ 3176 w 2149476"/>
                <a:gd name="connsiteY1-158" fmla="*/ 0 h 3911600"/>
                <a:gd name="connsiteX2-159" fmla="*/ 2149476 w 2149476"/>
                <a:gd name="connsiteY2-160" fmla="*/ 0 h 3911600"/>
                <a:gd name="connsiteX3-161" fmla="*/ 2149476 w 2149476"/>
                <a:gd name="connsiteY3-162" fmla="*/ 3911600 h 3911600"/>
                <a:gd name="connsiteX4-163" fmla="*/ 3176 w 2149476"/>
                <a:gd name="connsiteY4-164" fmla="*/ 3911600 h 3911600"/>
                <a:gd name="connsiteX5-165" fmla="*/ 3335 w 2149476"/>
                <a:gd name="connsiteY5-166" fmla="*/ 3717289 h 3911600"/>
                <a:gd name="connsiteX0-167" fmla="*/ 0 w 2149476"/>
                <a:gd name="connsiteY0-168" fmla="*/ 3486150 h 3911600"/>
                <a:gd name="connsiteX1-169" fmla="*/ 3176 w 2149476"/>
                <a:gd name="connsiteY1-170" fmla="*/ 0 h 3911600"/>
                <a:gd name="connsiteX2-171" fmla="*/ 2149476 w 2149476"/>
                <a:gd name="connsiteY2-172" fmla="*/ 0 h 3911600"/>
                <a:gd name="connsiteX3-173" fmla="*/ 2149476 w 2149476"/>
                <a:gd name="connsiteY3-174" fmla="*/ 3911600 h 3911600"/>
                <a:gd name="connsiteX4-175" fmla="*/ 3176 w 2149476"/>
                <a:gd name="connsiteY4-176" fmla="*/ 3911600 h 3911600"/>
                <a:gd name="connsiteX5-177" fmla="*/ 3335 w 2149476"/>
                <a:gd name="connsiteY5-178" fmla="*/ 3717289 h 3911600"/>
                <a:gd name="connsiteX0-179" fmla="*/ 0 w 2149476"/>
                <a:gd name="connsiteY0-180" fmla="*/ 3500437 h 3911600"/>
                <a:gd name="connsiteX1-181" fmla="*/ 3176 w 2149476"/>
                <a:gd name="connsiteY1-182" fmla="*/ 0 h 3911600"/>
                <a:gd name="connsiteX2-183" fmla="*/ 2149476 w 2149476"/>
                <a:gd name="connsiteY2-184" fmla="*/ 0 h 3911600"/>
                <a:gd name="connsiteX3-185" fmla="*/ 2149476 w 2149476"/>
                <a:gd name="connsiteY3-186" fmla="*/ 3911600 h 3911600"/>
                <a:gd name="connsiteX4-187" fmla="*/ 3176 w 2149476"/>
                <a:gd name="connsiteY4-188" fmla="*/ 3911600 h 3911600"/>
                <a:gd name="connsiteX5-189" fmla="*/ 3335 w 2149476"/>
                <a:gd name="connsiteY5-190" fmla="*/ 3717289 h 3911600"/>
                <a:gd name="connsiteX0-191" fmla="*/ 0 w 2149476"/>
                <a:gd name="connsiteY0-192" fmla="*/ 3500437 h 3911600"/>
                <a:gd name="connsiteX1-193" fmla="*/ 3176 w 2149476"/>
                <a:gd name="connsiteY1-194" fmla="*/ 0 h 3911600"/>
                <a:gd name="connsiteX2-195" fmla="*/ 2149476 w 2149476"/>
                <a:gd name="connsiteY2-196" fmla="*/ 0 h 3911600"/>
                <a:gd name="connsiteX3-197" fmla="*/ 2149476 w 2149476"/>
                <a:gd name="connsiteY3-198" fmla="*/ 3911600 h 3911600"/>
                <a:gd name="connsiteX4-199" fmla="*/ 3176 w 2149476"/>
                <a:gd name="connsiteY4-200" fmla="*/ 3911600 h 3911600"/>
                <a:gd name="connsiteX5-201" fmla="*/ 954 w 2149476"/>
                <a:gd name="connsiteY5-202" fmla="*/ 3776820 h 3911600"/>
                <a:gd name="connsiteX0-203" fmla="*/ 0 w 2149476"/>
                <a:gd name="connsiteY0-204" fmla="*/ 3500437 h 3911600"/>
                <a:gd name="connsiteX1-205" fmla="*/ 3176 w 2149476"/>
                <a:gd name="connsiteY1-206" fmla="*/ 0 h 3911600"/>
                <a:gd name="connsiteX2-207" fmla="*/ 2149476 w 2149476"/>
                <a:gd name="connsiteY2-208" fmla="*/ 0 h 3911600"/>
                <a:gd name="connsiteX3-209" fmla="*/ 2149476 w 2149476"/>
                <a:gd name="connsiteY3-210" fmla="*/ 3911600 h 3911600"/>
                <a:gd name="connsiteX4-211" fmla="*/ 3176 w 2149476"/>
                <a:gd name="connsiteY4-212" fmla="*/ 3911600 h 3911600"/>
                <a:gd name="connsiteX5-213" fmla="*/ 954 w 2149476"/>
                <a:gd name="connsiteY5-214" fmla="*/ 3776820 h 3911600"/>
                <a:gd name="connsiteX0-215" fmla="*/ 0 w 2149476"/>
                <a:gd name="connsiteY0-216" fmla="*/ 3500437 h 3911600"/>
                <a:gd name="connsiteX1-217" fmla="*/ 3176 w 2149476"/>
                <a:gd name="connsiteY1-218" fmla="*/ 0 h 3911600"/>
                <a:gd name="connsiteX2-219" fmla="*/ 2149476 w 2149476"/>
                <a:gd name="connsiteY2-220" fmla="*/ 0 h 3911600"/>
                <a:gd name="connsiteX3-221" fmla="*/ 2149476 w 2149476"/>
                <a:gd name="connsiteY3-222" fmla="*/ 3911600 h 3911600"/>
                <a:gd name="connsiteX4-223" fmla="*/ 3176 w 2149476"/>
                <a:gd name="connsiteY4-224" fmla="*/ 3911600 h 3911600"/>
                <a:gd name="connsiteX5-225" fmla="*/ 954 w 2149476"/>
                <a:gd name="connsiteY5-226" fmla="*/ 3776820 h 3911600"/>
                <a:gd name="connsiteX0-227" fmla="*/ 0 w 2149476"/>
                <a:gd name="connsiteY0-228" fmla="*/ 3536156 h 3911600"/>
                <a:gd name="connsiteX1-229" fmla="*/ 3176 w 2149476"/>
                <a:gd name="connsiteY1-230" fmla="*/ 0 h 3911600"/>
                <a:gd name="connsiteX2-231" fmla="*/ 2149476 w 2149476"/>
                <a:gd name="connsiteY2-232" fmla="*/ 0 h 3911600"/>
                <a:gd name="connsiteX3-233" fmla="*/ 2149476 w 2149476"/>
                <a:gd name="connsiteY3-234" fmla="*/ 3911600 h 3911600"/>
                <a:gd name="connsiteX4-235" fmla="*/ 3176 w 2149476"/>
                <a:gd name="connsiteY4-236" fmla="*/ 3911600 h 3911600"/>
                <a:gd name="connsiteX5-237" fmla="*/ 954 w 2149476"/>
                <a:gd name="connsiteY5-238" fmla="*/ 3776820 h 3911600"/>
                <a:gd name="connsiteX0-239" fmla="*/ 0 w 2149476"/>
                <a:gd name="connsiteY0-240" fmla="*/ 3536156 h 3911600"/>
                <a:gd name="connsiteX1-241" fmla="*/ 3176 w 2149476"/>
                <a:gd name="connsiteY1-242" fmla="*/ 0 h 3911600"/>
                <a:gd name="connsiteX2-243" fmla="*/ 2149476 w 2149476"/>
                <a:gd name="connsiteY2-244" fmla="*/ 0 h 3911600"/>
                <a:gd name="connsiteX3-245" fmla="*/ 2149476 w 2149476"/>
                <a:gd name="connsiteY3-246" fmla="*/ 3911600 h 3911600"/>
                <a:gd name="connsiteX4-247" fmla="*/ 3176 w 2149476"/>
                <a:gd name="connsiteY4-248" fmla="*/ 3911600 h 3911600"/>
                <a:gd name="connsiteX5-249" fmla="*/ 3335 w 2149476"/>
                <a:gd name="connsiteY5-250" fmla="*/ 3776820 h 3911600"/>
                <a:gd name="connsiteX0-251" fmla="*/ 0 w 2149476"/>
                <a:gd name="connsiteY0-252" fmla="*/ 3112794 h 3911600"/>
                <a:gd name="connsiteX1-253" fmla="*/ 3176 w 2149476"/>
                <a:gd name="connsiteY1-254" fmla="*/ 0 h 3911600"/>
                <a:gd name="connsiteX2-255" fmla="*/ 2149476 w 2149476"/>
                <a:gd name="connsiteY2-256" fmla="*/ 0 h 3911600"/>
                <a:gd name="connsiteX3-257" fmla="*/ 2149476 w 2149476"/>
                <a:gd name="connsiteY3-258" fmla="*/ 3911600 h 3911600"/>
                <a:gd name="connsiteX4-259" fmla="*/ 3176 w 2149476"/>
                <a:gd name="connsiteY4-260" fmla="*/ 3911600 h 3911600"/>
                <a:gd name="connsiteX5-261" fmla="*/ 3335 w 2149476"/>
                <a:gd name="connsiteY5-262" fmla="*/ 3776820 h 3911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2149476" h="3911600">
                  <a:moveTo>
                    <a:pt x="0" y="3112794"/>
                  </a:moveTo>
                  <a:cubicBezTo>
                    <a:pt x="1059" y="1950744"/>
                    <a:pt x="2117" y="1162050"/>
                    <a:pt x="3176" y="0"/>
                  </a:cubicBezTo>
                  <a:lnTo>
                    <a:pt x="2149476" y="0"/>
                  </a:lnTo>
                  <a:lnTo>
                    <a:pt x="2149476" y="3911600"/>
                  </a:lnTo>
                  <a:lnTo>
                    <a:pt x="3176" y="3911600"/>
                  </a:lnTo>
                  <a:cubicBezTo>
                    <a:pt x="2117" y="3769783"/>
                    <a:pt x="2649" y="3853390"/>
                    <a:pt x="3335" y="3776820"/>
                  </a:cubicBezTo>
                </a:path>
              </a:pathLst>
            </a:custGeom>
            <a:noFill/>
            <a:ln w="12700" cap="flat" cmpd="sng" algn="ctr">
              <a:solidFill>
                <a:srgbClr val="0070C0"/>
              </a:solidFill>
              <a:prstDash val="solid"/>
              <a:miter lim="800000"/>
            </a:ln>
            <a:effectLst>
              <a:outerShdw blurRad="838200" dist="1257300" dir="4200000" sx="80000" sy="80000" algn="tl" rotWithShape="0">
                <a:srgbClr val="FFFFFF">
                  <a:lumMod val="25000"/>
                  <a:alpha val="15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49" charset="-122"/>
                <a:cs typeface="+mn-cs"/>
              </a:endParaRPr>
            </a:p>
          </p:txBody>
        </p:sp>
        <p:sp>
          <p:nvSpPr>
            <p:cNvPr id="105" name="文本框 104" descr="e7d195523061f1c0d3ba7f298e59d031c9c3f97027ed136f882110EF8F17BAD1F2C348D17C7856EF46CB4678CC9E44EE1ABA681E3133328A7B4D22AAF822B2429426B2355AA8CC4431B8568D2CF3B73A9B0145E3BA7EF5467A9393167B1AAF8BDB84EDFB47E5FED3D9F05EDCB46D5D62751F60E5C4F95D1A87769E0E4E8C433496AC852E2DB609B0"/>
            <p:cNvSpPr txBox="1"/>
            <p:nvPr/>
          </p:nvSpPr>
          <p:spPr>
            <a:xfrm>
              <a:off x="7121162" y="2480044"/>
              <a:ext cx="398436" cy="307777"/>
            </a:xfrm>
            <a:prstGeom prst="rect">
              <a:avLst/>
            </a:prstGeom>
            <a:noFill/>
          </p:spPr>
          <p:txBody>
            <a:bodyPr wrap="square" rtlCol="0">
              <a:spAutoFit/>
            </a:bodyPr>
            <a:lstStyle/>
            <a:p>
              <a:pPr algn="ctr" defTabSz="914400" eaLnBrk="0" fontAlgn="base" hangingPunct="0">
                <a:spcBef>
                  <a:spcPct val="0"/>
                </a:spcBef>
                <a:spcAft>
                  <a:spcPct val="0"/>
                </a:spcAft>
                <a:buFont typeface="Arial" panose="020B0604020202020204" pitchFamily="34" charset="0"/>
                <a:buNone/>
              </a:pPr>
              <a:r>
                <a:rPr lang="en-US" altLang="zh-CN" sz="1400" b="1" dirty="0">
                  <a:solidFill>
                    <a:srgbClr val="000000">
                      <a:lumMod val="75000"/>
                      <a:lumOff val="25000"/>
                    </a:srgbClr>
                  </a:solidFill>
                  <a:latin typeface="Times New Roman" panose="02020603050405020304" charset="0"/>
                  <a:ea typeface="阿里巴巴普惠体 M" panose="00020600040101010101" pitchFamily="18" charset="-122"/>
                  <a:cs typeface="Times New Roman" panose="02020603050405020304" charset="0"/>
                </a:rPr>
                <a:t>04</a:t>
              </a:r>
              <a:endParaRPr lang="zh-CN" altLang="en-US" sz="1400" b="1" dirty="0">
                <a:solidFill>
                  <a:srgbClr val="000000">
                    <a:lumMod val="75000"/>
                    <a:lumOff val="25000"/>
                  </a:srgbClr>
                </a:solidFill>
                <a:latin typeface="Times New Roman" panose="02020603050405020304" charset="0"/>
                <a:ea typeface="阿里巴巴普惠体 M" panose="00020600040101010101" pitchFamily="18" charset="-122"/>
                <a:cs typeface="Times New Roman" panose="02020603050405020304" charset="0"/>
              </a:endParaRPr>
            </a:p>
          </p:txBody>
        </p:sp>
        <p:sp>
          <p:nvSpPr>
            <p:cNvPr id="111" name="文本框 110"/>
            <p:cNvSpPr txBox="1"/>
            <p:nvPr/>
          </p:nvSpPr>
          <p:spPr>
            <a:xfrm>
              <a:off x="4174872" y="2479307"/>
              <a:ext cx="1069883" cy="1015663"/>
            </a:xfrm>
            <a:prstGeom prst="rect">
              <a:avLst/>
            </a:prstGeom>
            <a:noFill/>
          </p:spPr>
          <p:txBody>
            <a:bodyPr wrap="square" rtlCol="0">
              <a:spAutoFit/>
            </a:bodyPr>
            <a:lstStyle/>
            <a:p>
              <a:pPr algn="just"/>
              <a:r>
                <a:rPr kumimoji="1" lang="zh-CN" altLang="en-US" sz="1200" b="1" dirty="0">
                  <a:latin typeface="华文楷体" panose="02010600040101010101" pitchFamily="2" charset="-122"/>
                  <a:ea typeface="华文楷体" panose="02010600040101010101" pitchFamily="2" charset="-122"/>
                </a:rPr>
                <a:t>政治类假消息比自然灾害、金融相关假消息影响更大</a:t>
              </a:r>
              <a:r>
                <a:rPr kumimoji="1" lang="zh-CN" altLang="en-US" sz="1200" dirty="0">
                  <a:latin typeface="华文楷体" panose="02010600040101010101" pitchFamily="2" charset="-122"/>
                  <a:ea typeface="华文楷体" panose="02010600040101010101" pitchFamily="2" charset="-122"/>
                </a:rPr>
                <a:t>；</a:t>
              </a:r>
              <a:endParaRPr kumimoji="1" lang="zh-CN" altLang="en-US" sz="1200" dirty="0">
                <a:latin typeface="华文楷体" panose="02010600040101010101" pitchFamily="2" charset="-122"/>
                <a:ea typeface="华文楷体" panose="02010600040101010101" pitchFamily="2" charset="-122"/>
              </a:endParaRPr>
            </a:p>
          </p:txBody>
        </p:sp>
        <p:pic>
          <p:nvPicPr>
            <p:cNvPr id="43" name="图片 42"/>
            <p:cNvPicPr>
              <a:picLocks noChangeAspect="1"/>
            </p:cNvPicPr>
            <p:nvPr/>
          </p:nvPicPr>
          <p:blipFill>
            <a:blip r:embed="rId3"/>
            <a:stretch>
              <a:fillRect/>
            </a:stretch>
          </p:blipFill>
          <p:spPr>
            <a:xfrm>
              <a:off x="5279429" y="2551695"/>
              <a:ext cx="1921471" cy="928709"/>
            </a:xfrm>
            <a:prstGeom prst="rect">
              <a:avLst/>
            </a:prstGeom>
          </p:spPr>
        </p:pic>
      </p:grpSp>
      <p:grpSp>
        <p:nvGrpSpPr>
          <p:cNvPr id="115" name="组合 114"/>
          <p:cNvGrpSpPr/>
          <p:nvPr/>
        </p:nvGrpSpPr>
        <p:grpSpPr>
          <a:xfrm>
            <a:off x="4570346" y="792680"/>
            <a:ext cx="3401431" cy="1566092"/>
            <a:chOff x="5102773" y="985067"/>
            <a:chExt cx="3401431" cy="1566092"/>
          </a:xfrm>
        </p:grpSpPr>
        <p:sp>
          <p:nvSpPr>
            <p:cNvPr id="103" name="文本框 102" descr="e7d195523061f1c0d3ba7f298e59d031c9c3f97027ed136f882110EF8F17BAD1F2C348D17C7856EF46CB4678CC9E44EE1ABA681E3133328A7B4D22AAF822B2429426B2355AA8CC4431B8568D2CF3B73A9B0145E3BA7EF5467A9393167B1AAF8BDB84EDFB47E5FED3D9F05EDCB46D5D62751F60E5C4F95D1A87769E0E4E8C433496AC852E2DB609B0"/>
            <p:cNvSpPr txBox="1"/>
            <p:nvPr/>
          </p:nvSpPr>
          <p:spPr>
            <a:xfrm>
              <a:off x="5102773" y="2166751"/>
              <a:ext cx="568270" cy="307777"/>
            </a:xfrm>
            <a:prstGeom prst="rect">
              <a:avLst/>
            </a:prstGeom>
            <a:noFill/>
          </p:spPr>
          <p:txBody>
            <a:bodyPr wrap="square" rtlCol="0">
              <a:spAutoFit/>
            </a:bodyPr>
            <a:lstStyle/>
            <a:p>
              <a:pPr algn="ctr" defTabSz="914400" eaLnBrk="0" fontAlgn="base" hangingPunct="0">
                <a:spcBef>
                  <a:spcPct val="0"/>
                </a:spcBef>
                <a:spcAft>
                  <a:spcPct val="0"/>
                </a:spcAft>
                <a:buFont typeface="Arial" panose="020B0604020202020204" pitchFamily="34" charset="0"/>
                <a:buNone/>
              </a:pPr>
              <a:r>
                <a:rPr lang="en-US" altLang="zh-CN" sz="1400" b="1" dirty="0">
                  <a:solidFill>
                    <a:srgbClr val="000000">
                      <a:lumMod val="75000"/>
                      <a:lumOff val="25000"/>
                    </a:srgbClr>
                  </a:solidFill>
                  <a:latin typeface="Times New Roman" panose="02020603050405020304" charset="0"/>
                  <a:ea typeface="阿里巴巴普惠体 M" panose="00020600040101010101" pitchFamily="18" charset="-122"/>
                  <a:cs typeface="Times New Roman" panose="02020603050405020304" charset="0"/>
                </a:rPr>
                <a:t>03</a:t>
              </a:r>
              <a:endParaRPr lang="zh-CN" altLang="en-US" sz="1400" b="1" dirty="0">
                <a:solidFill>
                  <a:srgbClr val="000000">
                    <a:lumMod val="75000"/>
                    <a:lumOff val="25000"/>
                  </a:srgbClr>
                </a:solidFill>
                <a:latin typeface="Times New Roman" panose="02020603050405020304" charset="0"/>
                <a:ea typeface="阿里巴巴普惠体 M" panose="00020600040101010101" pitchFamily="18" charset="-122"/>
                <a:cs typeface="Times New Roman" panose="02020603050405020304" charset="0"/>
              </a:endParaRPr>
            </a:p>
          </p:txBody>
        </p:sp>
        <p:grpSp>
          <p:nvGrpSpPr>
            <p:cNvPr id="47" name="组合 46"/>
            <p:cNvGrpSpPr/>
            <p:nvPr/>
          </p:nvGrpSpPr>
          <p:grpSpPr>
            <a:xfrm>
              <a:off x="5369649" y="985067"/>
              <a:ext cx="3134555" cy="1566092"/>
              <a:chOff x="4185827" y="846275"/>
              <a:chExt cx="3134555" cy="1566092"/>
            </a:xfrm>
          </p:grpSpPr>
          <p:sp>
            <p:nvSpPr>
              <p:cNvPr id="99" name="矩形 11" descr="e7d195523061f1c0d3ba7f298e59d031c9c3f97027ed136f882110EF8F17BAD1F2C348D17C7856EF46CB4678CC9E44EE1ABA681E3133328A7B4D22AAF822B2429426B2355AA8CC4431B8568D2CF3B73A9B0145E3BA7EF5467A9393167B1AAF8BDB84EDFB47E5FED3D9F05EDCB46D5D62751F60E5C4F95D1A87769E0E4E8C433496AC852E2DB609B0"/>
              <p:cNvSpPr/>
              <p:nvPr/>
            </p:nvSpPr>
            <p:spPr>
              <a:xfrm>
                <a:off x="4185827" y="846275"/>
                <a:ext cx="3134555" cy="1555575"/>
              </a:xfrm>
              <a:custGeom>
                <a:avLst/>
                <a:gdLst>
                  <a:gd name="connsiteX0" fmla="*/ 0 w 2146300"/>
                  <a:gd name="connsiteY0" fmla="*/ 0 h 3911600"/>
                  <a:gd name="connsiteX1" fmla="*/ 2146300 w 2146300"/>
                  <a:gd name="connsiteY1" fmla="*/ 0 h 3911600"/>
                  <a:gd name="connsiteX2" fmla="*/ 2146300 w 2146300"/>
                  <a:gd name="connsiteY2" fmla="*/ 3911600 h 3911600"/>
                  <a:gd name="connsiteX3" fmla="*/ 0 w 2146300"/>
                  <a:gd name="connsiteY3" fmla="*/ 3911600 h 3911600"/>
                  <a:gd name="connsiteX4" fmla="*/ 0 w 2146300"/>
                  <a:gd name="connsiteY4" fmla="*/ 0 h 3911600"/>
                  <a:gd name="connsiteX0-1" fmla="*/ 3176 w 2149476"/>
                  <a:gd name="connsiteY0-2" fmla="*/ 0 h 3911600"/>
                  <a:gd name="connsiteX1-3" fmla="*/ 2149476 w 2149476"/>
                  <a:gd name="connsiteY1-4" fmla="*/ 0 h 3911600"/>
                  <a:gd name="connsiteX2-5" fmla="*/ 2149476 w 2149476"/>
                  <a:gd name="connsiteY2-6" fmla="*/ 3911600 h 3911600"/>
                  <a:gd name="connsiteX3-7" fmla="*/ 3176 w 2149476"/>
                  <a:gd name="connsiteY3-8" fmla="*/ 3911600 h 3911600"/>
                  <a:gd name="connsiteX4-9" fmla="*/ 0 w 2149476"/>
                  <a:gd name="connsiteY4-10" fmla="*/ 3486150 h 3911600"/>
                  <a:gd name="connsiteX5" fmla="*/ 3176 w 2149476"/>
                  <a:gd name="connsiteY5" fmla="*/ 0 h 3911600"/>
                  <a:gd name="connsiteX0-11" fmla="*/ 0 w 2149476"/>
                  <a:gd name="connsiteY0-12" fmla="*/ 3486150 h 3911600"/>
                  <a:gd name="connsiteX1-13" fmla="*/ 3176 w 2149476"/>
                  <a:gd name="connsiteY1-14" fmla="*/ 0 h 3911600"/>
                  <a:gd name="connsiteX2-15" fmla="*/ 2149476 w 2149476"/>
                  <a:gd name="connsiteY2-16" fmla="*/ 0 h 3911600"/>
                  <a:gd name="connsiteX3-17" fmla="*/ 2149476 w 2149476"/>
                  <a:gd name="connsiteY3-18" fmla="*/ 3911600 h 3911600"/>
                  <a:gd name="connsiteX4-19" fmla="*/ 3176 w 2149476"/>
                  <a:gd name="connsiteY4-20" fmla="*/ 3911600 h 3911600"/>
                  <a:gd name="connsiteX5-21" fmla="*/ 91440 w 2149476"/>
                  <a:gd name="connsiteY5-22" fmla="*/ 3577590 h 3911600"/>
                  <a:gd name="connsiteX0-23" fmla="*/ 28585 w 2178061"/>
                  <a:gd name="connsiteY0-24" fmla="*/ 3486150 h 3911600"/>
                  <a:gd name="connsiteX1-25" fmla="*/ 31761 w 2178061"/>
                  <a:gd name="connsiteY1-26" fmla="*/ 0 h 3911600"/>
                  <a:gd name="connsiteX2-27" fmla="*/ 2178061 w 2178061"/>
                  <a:gd name="connsiteY2-28" fmla="*/ 0 h 3911600"/>
                  <a:gd name="connsiteX3-29" fmla="*/ 2178061 w 2178061"/>
                  <a:gd name="connsiteY3-30" fmla="*/ 3911600 h 3911600"/>
                  <a:gd name="connsiteX4-31" fmla="*/ 31761 w 2178061"/>
                  <a:gd name="connsiteY4-32" fmla="*/ 3911600 h 3911600"/>
                  <a:gd name="connsiteX5-33" fmla="*/ 43825 w 2178061"/>
                  <a:gd name="connsiteY5-34" fmla="*/ 3736340 h 3911600"/>
                  <a:gd name="connsiteX0-35" fmla="*/ 1279 w 2150755"/>
                  <a:gd name="connsiteY0-36" fmla="*/ 3486150 h 3911600"/>
                  <a:gd name="connsiteX1-37" fmla="*/ 4455 w 2150755"/>
                  <a:gd name="connsiteY1-38" fmla="*/ 0 h 3911600"/>
                  <a:gd name="connsiteX2-39" fmla="*/ 2150755 w 2150755"/>
                  <a:gd name="connsiteY2-40" fmla="*/ 0 h 3911600"/>
                  <a:gd name="connsiteX3-41" fmla="*/ 2150755 w 2150755"/>
                  <a:gd name="connsiteY3-42" fmla="*/ 3911600 h 3911600"/>
                  <a:gd name="connsiteX4-43" fmla="*/ 4455 w 2150755"/>
                  <a:gd name="connsiteY4-44" fmla="*/ 3911600 h 3911600"/>
                  <a:gd name="connsiteX5-45" fmla="*/ 16519 w 2150755"/>
                  <a:gd name="connsiteY5-46" fmla="*/ 3736340 h 3911600"/>
                  <a:gd name="connsiteX0-47" fmla="*/ 14367 w 2163843"/>
                  <a:gd name="connsiteY0-48" fmla="*/ 3486150 h 3911600"/>
                  <a:gd name="connsiteX1-49" fmla="*/ 17543 w 2163843"/>
                  <a:gd name="connsiteY1-50" fmla="*/ 0 h 3911600"/>
                  <a:gd name="connsiteX2-51" fmla="*/ 2163843 w 2163843"/>
                  <a:gd name="connsiteY2-52" fmla="*/ 0 h 3911600"/>
                  <a:gd name="connsiteX3-53" fmla="*/ 2163843 w 2163843"/>
                  <a:gd name="connsiteY3-54" fmla="*/ 3911600 h 3911600"/>
                  <a:gd name="connsiteX4-55" fmla="*/ 17543 w 2163843"/>
                  <a:gd name="connsiteY4-56" fmla="*/ 3911600 h 3911600"/>
                  <a:gd name="connsiteX5-57" fmla="*/ 10557 w 2163843"/>
                  <a:gd name="connsiteY5-58" fmla="*/ 3486309 h 3911600"/>
                  <a:gd name="connsiteX0-59" fmla="*/ 5281 w 2154757"/>
                  <a:gd name="connsiteY0-60" fmla="*/ 3486150 h 3911600"/>
                  <a:gd name="connsiteX1-61" fmla="*/ 8457 w 2154757"/>
                  <a:gd name="connsiteY1-62" fmla="*/ 0 h 3911600"/>
                  <a:gd name="connsiteX2-63" fmla="*/ 2154757 w 2154757"/>
                  <a:gd name="connsiteY2-64" fmla="*/ 0 h 3911600"/>
                  <a:gd name="connsiteX3-65" fmla="*/ 2154757 w 2154757"/>
                  <a:gd name="connsiteY3-66" fmla="*/ 3911600 h 3911600"/>
                  <a:gd name="connsiteX4-67" fmla="*/ 8457 w 2154757"/>
                  <a:gd name="connsiteY4-68" fmla="*/ 3911600 h 3911600"/>
                  <a:gd name="connsiteX5-69" fmla="*/ 1471 w 2154757"/>
                  <a:gd name="connsiteY5-70" fmla="*/ 3486309 h 3911600"/>
                  <a:gd name="connsiteX0-71" fmla="*/ 3169 w 2152645"/>
                  <a:gd name="connsiteY0-72" fmla="*/ 3486150 h 3911600"/>
                  <a:gd name="connsiteX1-73" fmla="*/ 6345 w 2152645"/>
                  <a:gd name="connsiteY1-74" fmla="*/ 0 h 3911600"/>
                  <a:gd name="connsiteX2-75" fmla="*/ 2152645 w 2152645"/>
                  <a:gd name="connsiteY2-76" fmla="*/ 0 h 3911600"/>
                  <a:gd name="connsiteX3-77" fmla="*/ 2152645 w 2152645"/>
                  <a:gd name="connsiteY3-78" fmla="*/ 3911600 h 3911600"/>
                  <a:gd name="connsiteX4-79" fmla="*/ 6345 w 2152645"/>
                  <a:gd name="connsiteY4-80" fmla="*/ 3911600 h 3911600"/>
                  <a:gd name="connsiteX5-81" fmla="*/ 1740 w 2152645"/>
                  <a:gd name="connsiteY5-82" fmla="*/ 3498215 h 3911600"/>
                  <a:gd name="connsiteX0-83" fmla="*/ 1504 w 2150980"/>
                  <a:gd name="connsiteY0-84" fmla="*/ 3486150 h 3911600"/>
                  <a:gd name="connsiteX1-85" fmla="*/ 4680 w 2150980"/>
                  <a:gd name="connsiteY1-86" fmla="*/ 0 h 3911600"/>
                  <a:gd name="connsiteX2-87" fmla="*/ 2150980 w 2150980"/>
                  <a:gd name="connsiteY2-88" fmla="*/ 0 h 3911600"/>
                  <a:gd name="connsiteX3-89" fmla="*/ 2150980 w 2150980"/>
                  <a:gd name="connsiteY3-90" fmla="*/ 3911600 h 3911600"/>
                  <a:gd name="connsiteX4-91" fmla="*/ 4680 w 2150980"/>
                  <a:gd name="connsiteY4-92" fmla="*/ 3911600 h 3911600"/>
                  <a:gd name="connsiteX5-93" fmla="*/ 75 w 2150980"/>
                  <a:gd name="connsiteY5-94" fmla="*/ 3498215 h 3911600"/>
                  <a:gd name="connsiteX0-95" fmla="*/ 0 w 2149476"/>
                  <a:gd name="connsiteY0-96" fmla="*/ 3486150 h 3911600"/>
                  <a:gd name="connsiteX1-97" fmla="*/ 3176 w 2149476"/>
                  <a:gd name="connsiteY1-98" fmla="*/ 0 h 3911600"/>
                  <a:gd name="connsiteX2-99" fmla="*/ 2149476 w 2149476"/>
                  <a:gd name="connsiteY2-100" fmla="*/ 0 h 3911600"/>
                  <a:gd name="connsiteX3-101" fmla="*/ 2149476 w 2149476"/>
                  <a:gd name="connsiteY3-102" fmla="*/ 3911600 h 3911600"/>
                  <a:gd name="connsiteX4-103" fmla="*/ 3176 w 2149476"/>
                  <a:gd name="connsiteY4-104" fmla="*/ 3911600 h 3911600"/>
                  <a:gd name="connsiteX5-105" fmla="*/ 3334 w 2149476"/>
                  <a:gd name="connsiteY5-106" fmla="*/ 3500596 h 3911600"/>
                  <a:gd name="connsiteX0-107" fmla="*/ 0 w 2149476"/>
                  <a:gd name="connsiteY0-108" fmla="*/ 3486150 h 3911600"/>
                  <a:gd name="connsiteX1-109" fmla="*/ 3176 w 2149476"/>
                  <a:gd name="connsiteY1-110" fmla="*/ 0 h 3911600"/>
                  <a:gd name="connsiteX2-111" fmla="*/ 2149476 w 2149476"/>
                  <a:gd name="connsiteY2-112" fmla="*/ 0 h 3911600"/>
                  <a:gd name="connsiteX3-113" fmla="*/ 2149476 w 2149476"/>
                  <a:gd name="connsiteY3-114" fmla="*/ 3911600 h 3911600"/>
                  <a:gd name="connsiteX4-115" fmla="*/ 3176 w 2149476"/>
                  <a:gd name="connsiteY4-116" fmla="*/ 3911600 h 3911600"/>
                  <a:gd name="connsiteX5-117" fmla="*/ 5716 w 2149476"/>
                  <a:gd name="connsiteY5-118" fmla="*/ 3710146 h 3911600"/>
                  <a:gd name="connsiteX0-119" fmla="*/ 0 w 2149476"/>
                  <a:gd name="connsiteY0-120" fmla="*/ 3486150 h 3911600"/>
                  <a:gd name="connsiteX1-121" fmla="*/ 3176 w 2149476"/>
                  <a:gd name="connsiteY1-122" fmla="*/ 0 h 3911600"/>
                  <a:gd name="connsiteX2-123" fmla="*/ 2149476 w 2149476"/>
                  <a:gd name="connsiteY2-124" fmla="*/ 0 h 3911600"/>
                  <a:gd name="connsiteX3-125" fmla="*/ 2149476 w 2149476"/>
                  <a:gd name="connsiteY3-126" fmla="*/ 3911600 h 3911600"/>
                  <a:gd name="connsiteX4-127" fmla="*/ 3176 w 2149476"/>
                  <a:gd name="connsiteY4-128" fmla="*/ 3911600 h 3911600"/>
                  <a:gd name="connsiteX5-129" fmla="*/ 5716 w 2149476"/>
                  <a:gd name="connsiteY5-130" fmla="*/ 3710146 h 3911600"/>
                  <a:gd name="connsiteX0-131" fmla="*/ 2232 w 2151708"/>
                  <a:gd name="connsiteY0-132" fmla="*/ 3486150 h 3911600"/>
                  <a:gd name="connsiteX1-133" fmla="*/ 5408 w 2151708"/>
                  <a:gd name="connsiteY1-134" fmla="*/ 0 h 3911600"/>
                  <a:gd name="connsiteX2-135" fmla="*/ 2151708 w 2151708"/>
                  <a:gd name="connsiteY2-136" fmla="*/ 0 h 3911600"/>
                  <a:gd name="connsiteX3-137" fmla="*/ 2151708 w 2151708"/>
                  <a:gd name="connsiteY3-138" fmla="*/ 3911600 h 3911600"/>
                  <a:gd name="connsiteX4-139" fmla="*/ 5408 w 2151708"/>
                  <a:gd name="connsiteY4-140" fmla="*/ 3911600 h 3911600"/>
                  <a:gd name="connsiteX5-141" fmla="*/ 804 w 2151708"/>
                  <a:gd name="connsiteY5-142" fmla="*/ 3714908 h 3911600"/>
                  <a:gd name="connsiteX0-143" fmla="*/ 1428 w 2150904"/>
                  <a:gd name="connsiteY0-144" fmla="*/ 3486150 h 3911600"/>
                  <a:gd name="connsiteX1-145" fmla="*/ 4604 w 2150904"/>
                  <a:gd name="connsiteY1-146" fmla="*/ 0 h 3911600"/>
                  <a:gd name="connsiteX2-147" fmla="*/ 2150904 w 2150904"/>
                  <a:gd name="connsiteY2-148" fmla="*/ 0 h 3911600"/>
                  <a:gd name="connsiteX3-149" fmla="*/ 2150904 w 2150904"/>
                  <a:gd name="connsiteY3-150" fmla="*/ 3911600 h 3911600"/>
                  <a:gd name="connsiteX4-151" fmla="*/ 4604 w 2150904"/>
                  <a:gd name="connsiteY4-152" fmla="*/ 3911600 h 3911600"/>
                  <a:gd name="connsiteX5-153" fmla="*/ 0 w 2150904"/>
                  <a:gd name="connsiteY5-154" fmla="*/ 3714908 h 3911600"/>
                  <a:gd name="connsiteX0-155" fmla="*/ 0 w 2149476"/>
                  <a:gd name="connsiteY0-156" fmla="*/ 3486150 h 3911600"/>
                  <a:gd name="connsiteX1-157" fmla="*/ 3176 w 2149476"/>
                  <a:gd name="connsiteY1-158" fmla="*/ 0 h 3911600"/>
                  <a:gd name="connsiteX2-159" fmla="*/ 2149476 w 2149476"/>
                  <a:gd name="connsiteY2-160" fmla="*/ 0 h 3911600"/>
                  <a:gd name="connsiteX3-161" fmla="*/ 2149476 w 2149476"/>
                  <a:gd name="connsiteY3-162" fmla="*/ 3911600 h 3911600"/>
                  <a:gd name="connsiteX4-163" fmla="*/ 3176 w 2149476"/>
                  <a:gd name="connsiteY4-164" fmla="*/ 3911600 h 3911600"/>
                  <a:gd name="connsiteX5-165" fmla="*/ 3335 w 2149476"/>
                  <a:gd name="connsiteY5-166" fmla="*/ 3717289 h 3911600"/>
                  <a:gd name="connsiteX0-167" fmla="*/ 0 w 2149476"/>
                  <a:gd name="connsiteY0-168" fmla="*/ 3486150 h 3911600"/>
                  <a:gd name="connsiteX1-169" fmla="*/ 3176 w 2149476"/>
                  <a:gd name="connsiteY1-170" fmla="*/ 0 h 3911600"/>
                  <a:gd name="connsiteX2-171" fmla="*/ 2149476 w 2149476"/>
                  <a:gd name="connsiteY2-172" fmla="*/ 0 h 3911600"/>
                  <a:gd name="connsiteX3-173" fmla="*/ 2149476 w 2149476"/>
                  <a:gd name="connsiteY3-174" fmla="*/ 3911600 h 3911600"/>
                  <a:gd name="connsiteX4-175" fmla="*/ 3176 w 2149476"/>
                  <a:gd name="connsiteY4-176" fmla="*/ 3911600 h 3911600"/>
                  <a:gd name="connsiteX5-177" fmla="*/ 3335 w 2149476"/>
                  <a:gd name="connsiteY5-178" fmla="*/ 3717289 h 3911600"/>
                  <a:gd name="connsiteX0-179" fmla="*/ 0 w 2149476"/>
                  <a:gd name="connsiteY0-180" fmla="*/ 3500437 h 3911600"/>
                  <a:gd name="connsiteX1-181" fmla="*/ 3176 w 2149476"/>
                  <a:gd name="connsiteY1-182" fmla="*/ 0 h 3911600"/>
                  <a:gd name="connsiteX2-183" fmla="*/ 2149476 w 2149476"/>
                  <a:gd name="connsiteY2-184" fmla="*/ 0 h 3911600"/>
                  <a:gd name="connsiteX3-185" fmla="*/ 2149476 w 2149476"/>
                  <a:gd name="connsiteY3-186" fmla="*/ 3911600 h 3911600"/>
                  <a:gd name="connsiteX4-187" fmla="*/ 3176 w 2149476"/>
                  <a:gd name="connsiteY4-188" fmla="*/ 3911600 h 3911600"/>
                  <a:gd name="connsiteX5-189" fmla="*/ 3335 w 2149476"/>
                  <a:gd name="connsiteY5-190" fmla="*/ 3717289 h 3911600"/>
                  <a:gd name="connsiteX0-191" fmla="*/ 0 w 2149476"/>
                  <a:gd name="connsiteY0-192" fmla="*/ 3500437 h 3911600"/>
                  <a:gd name="connsiteX1-193" fmla="*/ 3176 w 2149476"/>
                  <a:gd name="connsiteY1-194" fmla="*/ 0 h 3911600"/>
                  <a:gd name="connsiteX2-195" fmla="*/ 2149476 w 2149476"/>
                  <a:gd name="connsiteY2-196" fmla="*/ 0 h 3911600"/>
                  <a:gd name="connsiteX3-197" fmla="*/ 2149476 w 2149476"/>
                  <a:gd name="connsiteY3-198" fmla="*/ 3911600 h 3911600"/>
                  <a:gd name="connsiteX4-199" fmla="*/ 3176 w 2149476"/>
                  <a:gd name="connsiteY4-200" fmla="*/ 3911600 h 3911600"/>
                  <a:gd name="connsiteX5-201" fmla="*/ 954 w 2149476"/>
                  <a:gd name="connsiteY5-202" fmla="*/ 3776820 h 3911600"/>
                  <a:gd name="connsiteX0-203" fmla="*/ 0 w 2149476"/>
                  <a:gd name="connsiteY0-204" fmla="*/ 3500437 h 3911600"/>
                  <a:gd name="connsiteX1-205" fmla="*/ 3176 w 2149476"/>
                  <a:gd name="connsiteY1-206" fmla="*/ 0 h 3911600"/>
                  <a:gd name="connsiteX2-207" fmla="*/ 2149476 w 2149476"/>
                  <a:gd name="connsiteY2-208" fmla="*/ 0 h 3911600"/>
                  <a:gd name="connsiteX3-209" fmla="*/ 2149476 w 2149476"/>
                  <a:gd name="connsiteY3-210" fmla="*/ 3911600 h 3911600"/>
                  <a:gd name="connsiteX4-211" fmla="*/ 3176 w 2149476"/>
                  <a:gd name="connsiteY4-212" fmla="*/ 3911600 h 3911600"/>
                  <a:gd name="connsiteX5-213" fmla="*/ 954 w 2149476"/>
                  <a:gd name="connsiteY5-214" fmla="*/ 3776820 h 3911600"/>
                  <a:gd name="connsiteX0-215" fmla="*/ 0 w 2149476"/>
                  <a:gd name="connsiteY0-216" fmla="*/ 3500437 h 3911600"/>
                  <a:gd name="connsiteX1-217" fmla="*/ 3176 w 2149476"/>
                  <a:gd name="connsiteY1-218" fmla="*/ 0 h 3911600"/>
                  <a:gd name="connsiteX2-219" fmla="*/ 2149476 w 2149476"/>
                  <a:gd name="connsiteY2-220" fmla="*/ 0 h 3911600"/>
                  <a:gd name="connsiteX3-221" fmla="*/ 2149476 w 2149476"/>
                  <a:gd name="connsiteY3-222" fmla="*/ 3911600 h 3911600"/>
                  <a:gd name="connsiteX4-223" fmla="*/ 3176 w 2149476"/>
                  <a:gd name="connsiteY4-224" fmla="*/ 3911600 h 3911600"/>
                  <a:gd name="connsiteX5-225" fmla="*/ 954 w 2149476"/>
                  <a:gd name="connsiteY5-226" fmla="*/ 3776820 h 3911600"/>
                  <a:gd name="connsiteX0-227" fmla="*/ 0 w 2149476"/>
                  <a:gd name="connsiteY0-228" fmla="*/ 3536156 h 3911600"/>
                  <a:gd name="connsiteX1-229" fmla="*/ 3176 w 2149476"/>
                  <a:gd name="connsiteY1-230" fmla="*/ 0 h 3911600"/>
                  <a:gd name="connsiteX2-231" fmla="*/ 2149476 w 2149476"/>
                  <a:gd name="connsiteY2-232" fmla="*/ 0 h 3911600"/>
                  <a:gd name="connsiteX3-233" fmla="*/ 2149476 w 2149476"/>
                  <a:gd name="connsiteY3-234" fmla="*/ 3911600 h 3911600"/>
                  <a:gd name="connsiteX4-235" fmla="*/ 3176 w 2149476"/>
                  <a:gd name="connsiteY4-236" fmla="*/ 3911600 h 3911600"/>
                  <a:gd name="connsiteX5-237" fmla="*/ 954 w 2149476"/>
                  <a:gd name="connsiteY5-238" fmla="*/ 3776820 h 3911600"/>
                  <a:gd name="connsiteX0-239" fmla="*/ 0 w 2149476"/>
                  <a:gd name="connsiteY0-240" fmla="*/ 3536156 h 3911600"/>
                  <a:gd name="connsiteX1-241" fmla="*/ 3176 w 2149476"/>
                  <a:gd name="connsiteY1-242" fmla="*/ 0 h 3911600"/>
                  <a:gd name="connsiteX2-243" fmla="*/ 2149476 w 2149476"/>
                  <a:gd name="connsiteY2-244" fmla="*/ 0 h 3911600"/>
                  <a:gd name="connsiteX3-245" fmla="*/ 2149476 w 2149476"/>
                  <a:gd name="connsiteY3-246" fmla="*/ 3911600 h 3911600"/>
                  <a:gd name="connsiteX4-247" fmla="*/ 3176 w 2149476"/>
                  <a:gd name="connsiteY4-248" fmla="*/ 3911600 h 3911600"/>
                  <a:gd name="connsiteX5-249" fmla="*/ 3335 w 2149476"/>
                  <a:gd name="connsiteY5-250" fmla="*/ 3776820 h 3911600"/>
                  <a:gd name="connsiteX0-251" fmla="*/ 0 w 2149476"/>
                  <a:gd name="connsiteY0-252" fmla="*/ 3112794 h 3911600"/>
                  <a:gd name="connsiteX1-253" fmla="*/ 3176 w 2149476"/>
                  <a:gd name="connsiteY1-254" fmla="*/ 0 h 3911600"/>
                  <a:gd name="connsiteX2-255" fmla="*/ 2149476 w 2149476"/>
                  <a:gd name="connsiteY2-256" fmla="*/ 0 h 3911600"/>
                  <a:gd name="connsiteX3-257" fmla="*/ 2149476 w 2149476"/>
                  <a:gd name="connsiteY3-258" fmla="*/ 3911600 h 3911600"/>
                  <a:gd name="connsiteX4-259" fmla="*/ 3176 w 2149476"/>
                  <a:gd name="connsiteY4-260" fmla="*/ 3911600 h 3911600"/>
                  <a:gd name="connsiteX5-261" fmla="*/ 3335 w 2149476"/>
                  <a:gd name="connsiteY5-262" fmla="*/ 3776820 h 3911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2149476" h="3911600">
                    <a:moveTo>
                      <a:pt x="0" y="3112794"/>
                    </a:moveTo>
                    <a:cubicBezTo>
                      <a:pt x="1059" y="1950744"/>
                      <a:pt x="2117" y="1162050"/>
                      <a:pt x="3176" y="0"/>
                    </a:cubicBezTo>
                    <a:lnTo>
                      <a:pt x="2149476" y="0"/>
                    </a:lnTo>
                    <a:lnTo>
                      <a:pt x="2149476" y="3911600"/>
                    </a:lnTo>
                    <a:lnTo>
                      <a:pt x="3176" y="3911600"/>
                    </a:lnTo>
                    <a:cubicBezTo>
                      <a:pt x="2117" y="3769783"/>
                      <a:pt x="2649" y="3853390"/>
                      <a:pt x="3335" y="3776820"/>
                    </a:cubicBezTo>
                  </a:path>
                </a:pathLst>
              </a:custGeom>
              <a:noFill/>
              <a:ln w="12700" cap="flat" cmpd="sng" algn="ctr">
                <a:solidFill>
                  <a:srgbClr val="0070C0"/>
                </a:solidFill>
                <a:prstDash val="solid"/>
                <a:miter lim="800000"/>
              </a:ln>
              <a:effectLst>
                <a:outerShdw blurRad="838200" dist="1257300" dir="4200000" sx="80000" sy="80000" algn="tl" rotWithShape="0">
                  <a:srgbClr val="FFFFFF">
                    <a:lumMod val="25000"/>
                    <a:alpha val="15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49" charset="-122"/>
                  <a:cs typeface="+mn-cs"/>
                </a:endParaRPr>
              </a:p>
            </p:txBody>
          </p:sp>
          <p:sp>
            <p:nvSpPr>
              <p:cNvPr id="110" name="文本框 109"/>
              <p:cNvSpPr txBox="1"/>
              <p:nvPr/>
            </p:nvSpPr>
            <p:spPr>
              <a:xfrm>
                <a:off x="4348507" y="2135368"/>
                <a:ext cx="2849605" cy="276999"/>
              </a:xfrm>
              <a:prstGeom prst="rect">
                <a:avLst/>
              </a:prstGeom>
              <a:noFill/>
            </p:spPr>
            <p:txBody>
              <a:bodyPr wrap="square" rtlCol="0">
                <a:spAutoFit/>
              </a:bodyPr>
              <a:lstStyle/>
              <a:p>
                <a:pPr algn="just"/>
                <a:r>
                  <a:rPr kumimoji="1" lang="en-US" altLang="zh-CN" sz="1200" b="1" dirty="0">
                    <a:latin typeface="Times New Roman" panose="02020603050405020304" charset="0"/>
                    <a:ea typeface="华文楷体" panose="02010600040101010101" pitchFamily="2" charset="-122"/>
                    <a:cs typeface="Times New Roman" panose="02020603050405020304" charset="0"/>
                  </a:rPr>
                  <a:t>65</a:t>
                </a:r>
                <a:r>
                  <a:rPr kumimoji="1" lang="zh-CN" altLang="en-US" sz="1200" b="1" dirty="0">
                    <a:latin typeface="华文楷体" panose="02010600040101010101" pitchFamily="2" charset="-122"/>
                    <a:ea typeface="华文楷体" panose="02010600040101010101" pitchFamily="2" charset="-122"/>
                  </a:rPr>
                  <a:t>岁以上的共和党人更容易传播假消息</a:t>
                </a:r>
                <a:r>
                  <a:rPr kumimoji="1" lang="zh-CN" altLang="en-US" sz="1200" dirty="0">
                    <a:latin typeface="华文楷体" panose="02010600040101010101" pitchFamily="2" charset="-122"/>
                    <a:ea typeface="华文楷体" panose="02010600040101010101" pitchFamily="2" charset="-122"/>
                  </a:rPr>
                  <a:t>；</a:t>
                </a:r>
                <a:endParaRPr kumimoji="1" lang="zh-CN" altLang="en-US" sz="1200" dirty="0">
                  <a:latin typeface="华文楷体" panose="02010600040101010101" pitchFamily="2" charset="-122"/>
                  <a:ea typeface="华文楷体" panose="02010600040101010101" pitchFamily="2" charset="-122"/>
                </a:endParaRPr>
              </a:p>
            </p:txBody>
          </p:sp>
          <p:pic>
            <p:nvPicPr>
              <p:cNvPr id="45" name="图片 44"/>
              <p:cNvPicPr>
                <a:picLocks noChangeAspect="1"/>
              </p:cNvPicPr>
              <p:nvPr/>
            </p:nvPicPr>
            <p:blipFill>
              <a:blip r:embed="rId4"/>
              <a:stretch>
                <a:fillRect/>
              </a:stretch>
            </p:blipFill>
            <p:spPr>
              <a:xfrm>
                <a:off x="4287391" y="902203"/>
                <a:ext cx="2849605" cy="1291350"/>
              </a:xfrm>
              <a:prstGeom prst="rect">
                <a:avLst/>
              </a:prstGeom>
            </p:spPr>
          </p:pic>
        </p:grpSp>
      </p:grpSp>
      <p:sp>
        <p:nvSpPr>
          <p:cNvPr id="116" name="文本框 115"/>
          <p:cNvSpPr txBox="1"/>
          <p:nvPr/>
        </p:nvSpPr>
        <p:spPr>
          <a:xfrm>
            <a:off x="459581" y="4592164"/>
            <a:ext cx="4540322" cy="200055"/>
          </a:xfrm>
          <a:prstGeom prst="rect">
            <a:avLst/>
          </a:prstGeom>
          <a:noFill/>
        </p:spPr>
        <p:txBody>
          <a:bodyPr wrap="square" rtlCol="0">
            <a:spAutoFit/>
          </a:bodyPr>
          <a:lstStyle/>
          <a:p>
            <a:r>
              <a:rPr kumimoji="1" lang="en-US" altLang="zh-CN" sz="700" dirty="0">
                <a:latin typeface="Times New Roman" panose="02020603050405020304" charset="0"/>
                <a:ea typeface="Songti SC" panose="02010600040101010101" pitchFamily="2" charset="-122"/>
                <a:cs typeface="Times New Roman" panose="02020603050405020304" charset="0"/>
              </a:rPr>
              <a:t>[1] Grinberg N, et al. Fake news on Twitter during the 2016 US presidential election. </a:t>
            </a:r>
            <a:r>
              <a:rPr kumimoji="1" lang="en-US" altLang="zh-CN" sz="700" b="1" i="1" dirty="0">
                <a:latin typeface="Times New Roman" panose="02020603050405020304" charset="0"/>
                <a:ea typeface="Songti SC" panose="02010600040101010101" pitchFamily="2" charset="-122"/>
                <a:cs typeface="Times New Roman" panose="02020603050405020304" charset="0"/>
              </a:rPr>
              <a:t>Science</a:t>
            </a:r>
            <a:r>
              <a:rPr kumimoji="1" lang="en-US" altLang="zh-CN" sz="700" dirty="0">
                <a:latin typeface="Times New Roman" panose="02020603050405020304" charset="0"/>
                <a:ea typeface="Songti SC" panose="02010600040101010101" pitchFamily="2" charset="-122"/>
                <a:cs typeface="Times New Roman" panose="02020603050405020304" charset="0"/>
              </a:rPr>
              <a:t>, 2019, 363(6425): 374-378.</a:t>
            </a:r>
            <a:endParaRPr kumimoji="1" lang="zh-CN" altLang="en-US" sz="700" dirty="0">
              <a:latin typeface="Times New Roman" panose="02020603050405020304" charset="0"/>
              <a:ea typeface="Songti SC" panose="02010600040101010101" pitchFamily="2" charset="-122"/>
              <a:cs typeface="Times New Roman" panose="02020603050405020304" charset="0"/>
            </a:endParaRPr>
          </a:p>
        </p:txBody>
      </p:sp>
      <p:sp>
        <p:nvSpPr>
          <p:cNvPr id="117" name="矩形 116"/>
          <p:cNvSpPr/>
          <p:nvPr/>
        </p:nvSpPr>
        <p:spPr>
          <a:xfrm>
            <a:off x="459580" y="4718512"/>
            <a:ext cx="3338697" cy="200055"/>
          </a:xfrm>
          <a:prstGeom prst="rect">
            <a:avLst/>
          </a:prstGeom>
        </p:spPr>
        <p:txBody>
          <a:bodyPr wrap="square">
            <a:spAutoFit/>
          </a:bodyPr>
          <a:lstStyle/>
          <a:p>
            <a:r>
              <a:rPr kumimoji="1" lang="en-US" altLang="zh-CN" sz="700" dirty="0">
                <a:latin typeface="Times New Roman" panose="02020603050405020304" charset="0"/>
                <a:ea typeface="Songti SC" panose="02010600040101010101" pitchFamily="2" charset="-122"/>
                <a:cs typeface="Times New Roman" panose="02020603050405020304" charset="0"/>
              </a:rPr>
              <a:t>[2] </a:t>
            </a:r>
            <a:r>
              <a:rPr kumimoji="1" lang="en-US" altLang="zh-CN" sz="700" dirty="0" err="1">
                <a:latin typeface="Times New Roman" panose="02020603050405020304" charset="0"/>
                <a:ea typeface="Songti SC" panose="02010600040101010101" pitchFamily="2" charset="-122"/>
                <a:cs typeface="Times New Roman" panose="02020603050405020304" charset="0"/>
              </a:rPr>
              <a:t>Lazer</a:t>
            </a:r>
            <a:r>
              <a:rPr kumimoji="1" lang="en-US" altLang="zh-CN" sz="700" dirty="0">
                <a:latin typeface="Times New Roman" panose="02020603050405020304" charset="0"/>
                <a:ea typeface="Songti SC" panose="02010600040101010101" pitchFamily="2" charset="-122"/>
                <a:cs typeface="Times New Roman" panose="02020603050405020304" charset="0"/>
              </a:rPr>
              <a:t> D M J, et al. The science of fake news. </a:t>
            </a:r>
            <a:r>
              <a:rPr kumimoji="1" lang="en-US" altLang="zh-CN" sz="700" b="1" i="1" dirty="0">
                <a:latin typeface="Times New Roman" panose="02020603050405020304" charset="0"/>
                <a:ea typeface="Songti SC" panose="02010600040101010101" pitchFamily="2" charset="-122"/>
                <a:cs typeface="Times New Roman" panose="02020603050405020304" charset="0"/>
              </a:rPr>
              <a:t>Science</a:t>
            </a:r>
            <a:r>
              <a:rPr kumimoji="1" lang="en-US" altLang="zh-CN" sz="700" dirty="0">
                <a:latin typeface="Times New Roman" panose="02020603050405020304" charset="0"/>
                <a:ea typeface="Songti SC" panose="02010600040101010101" pitchFamily="2" charset="-122"/>
                <a:cs typeface="Times New Roman" panose="02020603050405020304" charset="0"/>
              </a:rPr>
              <a:t>, 2018, 359(6380): 1094-1096.</a:t>
            </a:r>
            <a:endParaRPr kumimoji="1" lang="zh-CN" altLang="en-US" sz="700" dirty="0">
              <a:latin typeface="Times New Roman" panose="02020603050405020304" charset="0"/>
              <a:ea typeface="Songti SC" panose="02010600040101010101" pitchFamily="2" charset="-122"/>
              <a:cs typeface="Times New Roman" panose="02020603050405020304" charset="0"/>
            </a:endParaRPr>
          </a:p>
        </p:txBody>
      </p:sp>
      <p:sp>
        <p:nvSpPr>
          <p:cNvPr id="118" name="矩形 117"/>
          <p:cNvSpPr/>
          <p:nvPr/>
        </p:nvSpPr>
        <p:spPr>
          <a:xfrm>
            <a:off x="459580" y="4959612"/>
            <a:ext cx="3846697" cy="200055"/>
          </a:xfrm>
          <a:prstGeom prst="rect">
            <a:avLst/>
          </a:prstGeom>
        </p:spPr>
        <p:txBody>
          <a:bodyPr wrap="square">
            <a:spAutoFit/>
          </a:bodyPr>
          <a:lstStyle/>
          <a:p>
            <a:r>
              <a:rPr kumimoji="1" lang="en-US" altLang="zh-CN" sz="700" dirty="0">
                <a:latin typeface="Times New Roman" panose="02020603050405020304" charset="0"/>
                <a:ea typeface="Songti SC" panose="02010600040101010101" pitchFamily="2" charset="-122"/>
                <a:cs typeface="Times New Roman" panose="02020603050405020304" charset="0"/>
              </a:rPr>
              <a:t>[4] </a:t>
            </a:r>
            <a:r>
              <a:rPr kumimoji="1" lang="en-US" altLang="zh-CN" sz="700" dirty="0" err="1">
                <a:latin typeface="Times New Roman" panose="02020603050405020304" charset="0"/>
                <a:ea typeface="Songti SC" panose="02010600040101010101" pitchFamily="2" charset="-122"/>
                <a:cs typeface="Times New Roman" panose="02020603050405020304" charset="0"/>
              </a:rPr>
              <a:t>Vosoughi</a:t>
            </a:r>
            <a:r>
              <a:rPr kumimoji="1" lang="en-US" altLang="zh-CN" sz="700" dirty="0">
                <a:latin typeface="Times New Roman" panose="02020603050405020304" charset="0"/>
                <a:ea typeface="Songti SC" panose="02010600040101010101" pitchFamily="2" charset="-122"/>
                <a:cs typeface="Times New Roman" panose="02020603050405020304" charset="0"/>
              </a:rPr>
              <a:t> S, et al. The spread of true and false news online. </a:t>
            </a:r>
            <a:r>
              <a:rPr kumimoji="1" lang="en-US" altLang="zh-CN" sz="700" b="1" i="1" dirty="0">
                <a:latin typeface="Times New Roman" panose="02020603050405020304" charset="0"/>
                <a:ea typeface="Songti SC" panose="02010600040101010101" pitchFamily="2" charset="-122"/>
                <a:cs typeface="Times New Roman" panose="02020603050405020304" charset="0"/>
              </a:rPr>
              <a:t>Science</a:t>
            </a:r>
            <a:r>
              <a:rPr kumimoji="1" lang="en-US" altLang="zh-CN" sz="700" dirty="0">
                <a:latin typeface="Times New Roman" panose="02020603050405020304" charset="0"/>
                <a:ea typeface="Songti SC" panose="02010600040101010101" pitchFamily="2" charset="-122"/>
                <a:cs typeface="Times New Roman" panose="02020603050405020304" charset="0"/>
              </a:rPr>
              <a:t>, 2018, 359(6380): 1146-1151.</a:t>
            </a:r>
            <a:endParaRPr kumimoji="1" lang="zh-CN" altLang="en-US" sz="700" dirty="0">
              <a:latin typeface="Times New Roman" panose="02020603050405020304" charset="0"/>
              <a:ea typeface="Songti SC" panose="02010600040101010101" pitchFamily="2" charset="-122"/>
              <a:cs typeface="Times New Roman" panose="02020603050405020304" charset="0"/>
            </a:endParaRPr>
          </a:p>
        </p:txBody>
      </p:sp>
      <p:sp>
        <p:nvSpPr>
          <p:cNvPr id="119" name="矩形 118"/>
          <p:cNvSpPr/>
          <p:nvPr/>
        </p:nvSpPr>
        <p:spPr>
          <a:xfrm>
            <a:off x="459580" y="4843292"/>
            <a:ext cx="5519189" cy="200055"/>
          </a:xfrm>
          <a:prstGeom prst="rect">
            <a:avLst/>
          </a:prstGeom>
        </p:spPr>
        <p:txBody>
          <a:bodyPr wrap="square">
            <a:spAutoFit/>
          </a:bodyPr>
          <a:lstStyle/>
          <a:p>
            <a:r>
              <a:rPr kumimoji="1" lang="en-US" altLang="zh-CN" sz="700" dirty="0">
                <a:latin typeface="Times New Roman" panose="02020603050405020304" charset="0"/>
                <a:ea typeface="Songti SC" panose="02010600040101010101" pitchFamily="2" charset="-122"/>
                <a:cs typeface="Times New Roman" panose="02020603050405020304" charset="0"/>
              </a:rPr>
              <a:t>[3] Guess A, et al. Less than you think: Prevalence and predictors of fake news dissemination on Facebook. </a:t>
            </a:r>
            <a:r>
              <a:rPr kumimoji="1" lang="en-US" altLang="zh-CN" sz="700" b="1" i="1" dirty="0">
                <a:latin typeface="Times New Roman" panose="02020603050405020304" charset="0"/>
                <a:ea typeface="Songti SC" panose="02010600040101010101" pitchFamily="2" charset="-122"/>
                <a:cs typeface="Times New Roman" panose="02020603050405020304" charset="0"/>
              </a:rPr>
              <a:t>Science advances</a:t>
            </a:r>
            <a:r>
              <a:rPr kumimoji="1" lang="en-US" altLang="zh-CN" sz="700" dirty="0">
                <a:latin typeface="Times New Roman" panose="02020603050405020304" charset="0"/>
                <a:ea typeface="Songti SC" panose="02010600040101010101" pitchFamily="2" charset="-122"/>
                <a:cs typeface="Times New Roman" panose="02020603050405020304" charset="0"/>
              </a:rPr>
              <a:t>, 2019, 5(1): eaau4586.</a:t>
            </a:r>
            <a:endParaRPr kumimoji="1" lang="zh-CN" altLang="en-US" sz="700" dirty="0">
              <a:latin typeface="Times New Roman" panose="02020603050405020304" charset="0"/>
              <a:ea typeface="Songti SC" panose="02010600040101010101" pitchFamily="2" charset="-122"/>
              <a:cs typeface="Times New Roman" panose="02020603050405020304" charset="0"/>
            </a:endParaRPr>
          </a:p>
        </p:txBody>
      </p:sp>
      <p:sp>
        <p:nvSpPr>
          <p:cNvPr id="120" name="Rectangle 13"/>
          <p:cNvSpPr/>
          <p:nvPr/>
        </p:nvSpPr>
        <p:spPr>
          <a:xfrm>
            <a:off x="501799" y="3673734"/>
            <a:ext cx="4136205" cy="392415"/>
          </a:xfrm>
          <a:prstGeom prst="rect">
            <a:avLst/>
          </a:prstGeom>
          <a:solidFill>
            <a:srgbClr val="8EC0E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chemeClr val="tx1"/>
                </a:solidFill>
                <a:latin typeface="等线" panose="02010600030101010101" pitchFamily="2" charset="-122"/>
                <a:ea typeface="等线" panose="02010600030101010101" pitchFamily="2" charset="-122"/>
                <a:cs typeface="Times New Roman" panose="02020603050405020304" charset="0"/>
              </a:rPr>
              <a:t>认知机理研究重</a:t>
            </a:r>
            <a:r>
              <a:rPr lang="zh-CN" altLang="en-US" sz="1500" b="1" dirty="0">
                <a:solidFill>
                  <a:srgbClr val="C00000"/>
                </a:solidFill>
                <a:latin typeface="等线" panose="02010600030101010101" pitchFamily="2" charset="-122"/>
                <a:ea typeface="等线" panose="02010600030101010101" pitchFamily="2" charset="-122"/>
                <a:cs typeface="Times New Roman" panose="02020603050405020304" charset="0"/>
              </a:rPr>
              <a:t>拓扑特征</a:t>
            </a:r>
            <a:r>
              <a:rPr lang="zh-CN" altLang="en-US" sz="1500" b="1" dirty="0">
                <a:solidFill>
                  <a:schemeClr val="tx1"/>
                </a:solidFill>
                <a:latin typeface="等线" panose="02010600030101010101" pitchFamily="2" charset="-122"/>
                <a:ea typeface="等线" panose="02010600030101010101" pitchFamily="2" charset="-122"/>
                <a:cs typeface="Times New Roman" panose="02020603050405020304" charset="0"/>
              </a:rPr>
              <a:t>轻</a:t>
            </a:r>
            <a:r>
              <a:rPr lang="zh-CN" altLang="en-US" sz="1500" b="1" dirty="0">
                <a:solidFill>
                  <a:srgbClr val="C00000"/>
                </a:solidFill>
                <a:latin typeface="等线" panose="02010600030101010101" pitchFamily="2" charset="-122"/>
                <a:ea typeface="等线" panose="02010600030101010101" pitchFamily="2" charset="-122"/>
                <a:cs typeface="Times New Roman" panose="02020603050405020304" charset="0"/>
              </a:rPr>
              <a:t>语义信息</a:t>
            </a:r>
            <a:endParaRPr lang="en-US" sz="1500" b="1" dirty="0">
              <a:solidFill>
                <a:srgbClr val="C00000"/>
              </a:solidFill>
              <a:latin typeface="等线" panose="02010600030101010101" pitchFamily="2" charset="-122"/>
              <a:ea typeface="等线" panose="02010600030101010101" pitchFamily="2" charset="-122"/>
              <a:cs typeface="Times New Roman" panose="02020603050405020304" charset="0"/>
            </a:endParaRPr>
          </a:p>
        </p:txBody>
      </p:sp>
      <p:sp>
        <p:nvSpPr>
          <p:cNvPr id="121" name="Rectangle 13"/>
          <p:cNvSpPr/>
          <p:nvPr/>
        </p:nvSpPr>
        <p:spPr>
          <a:xfrm>
            <a:off x="4753235" y="3673734"/>
            <a:ext cx="3760869" cy="392415"/>
          </a:xfrm>
          <a:prstGeom prst="rect">
            <a:avLst/>
          </a:prstGeom>
          <a:solidFill>
            <a:srgbClr val="8EC0E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chemeClr val="tx1"/>
                </a:solidFill>
                <a:latin typeface="等线" panose="02010600030101010101" pitchFamily="2" charset="-122"/>
                <a:ea typeface="等线" panose="02010600030101010101" pitchFamily="2" charset="-122"/>
                <a:cs typeface="Times New Roman" panose="02020603050405020304" charset="0"/>
              </a:rPr>
              <a:t>传统的基于深度学习的检测方法</a:t>
            </a:r>
            <a:r>
              <a:rPr lang="zh-CN" altLang="en-US" sz="1500" b="1" dirty="0">
                <a:solidFill>
                  <a:srgbClr val="C00000"/>
                </a:solidFill>
                <a:latin typeface="等线" panose="02010600030101010101" pitchFamily="2" charset="-122"/>
                <a:ea typeface="等线" panose="02010600030101010101" pitchFamily="2" charset="-122"/>
                <a:cs typeface="Times New Roman" panose="02020603050405020304" charset="0"/>
              </a:rPr>
              <a:t>泛化性差</a:t>
            </a:r>
            <a:endParaRPr lang="en-US" sz="1500" b="1" dirty="0">
              <a:solidFill>
                <a:srgbClr val="C00000"/>
              </a:solidFill>
              <a:latin typeface="等线" panose="02010600030101010101" pitchFamily="2" charset="-122"/>
              <a:ea typeface="等线" panose="02010600030101010101" pitchFamily="2" charset="-122"/>
              <a:cs typeface="Times New Roman" panose="02020603050405020304" charset="0"/>
            </a:endParaRPr>
          </a:p>
        </p:txBody>
      </p:sp>
      <p:sp>
        <p:nvSpPr>
          <p:cNvPr id="122" name="Rectangle 13"/>
          <p:cNvSpPr/>
          <p:nvPr/>
        </p:nvSpPr>
        <p:spPr>
          <a:xfrm>
            <a:off x="502045" y="4142652"/>
            <a:ext cx="8012059" cy="392415"/>
          </a:xfrm>
          <a:prstGeom prst="rect">
            <a:avLst/>
          </a:prstGeom>
          <a:solidFill>
            <a:srgbClr val="8EC0E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chemeClr val="tx1"/>
                </a:solidFill>
                <a:latin typeface="等线" panose="02010600030101010101" pitchFamily="2" charset="-122"/>
                <a:ea typeface="等线" panose="02010600030101010101" pitchFamily="2" charset="-122"/>
                <a:cs typeface="Times New Roman" panose="02020603050405020304" charset="0"/>
              </a:rPr>
              <a:t>现有检测方法无法提供易于用户理解的、判断消息为假的</a:t>
            </a:r>
            <a:r>
              <a:rPr lang="zh-CN" altLang="en-US" sz="1500" b="1" dirty="0">
                <a:solidFill>
                  <a:srgbClr val="C00000"/>
                </a:solidFill>
                <a:latin typeface="等线" panose="02010600030101010101" pitchFamily="2" charset="-122"/>
                <a:ea typeface="等线" panose="02010600030101010101" pitchFamily="2" charset="-122"/>
                <a:cs typeface="Times New Roman" panose="02020603050405020304" charset="0"/>
              </a:rPr>
              <a:t>事实依据</a:t>
            </a:r>
            <a:r>
              <a:rPr lang="en-US" altLang="zh-CN" sz="1500" b="1" dirty="0">
                <a:solidFill>
                  <a:srgbClr val="C00000"/>
                </a:solidFill>
                <a:latin typeface="等线" panose="02010600030101010101" pitchFamily="2" charset="-122"/>
                <a:ea typeface="等线" panose="02010600030101010101" pitchFamily="2" charset="-122"/>
                <a:cs typeface="Times New Roman" panose="02020603050405020304" charset="0"/>
              </a:rPr>
              <a:t>/</a:t>
            </a:r>
            <a:r>
              <a:rPr lang="zh-CN" altLang="en-US" sz="1500" b="1" dirty="0">
                <a:solidFill>
                  <a:srgbClr val="C00000"/>
                </a:solidFill>
                <a:latin typeface="等线" panose="02010600030101010101" pitchFamily="2" charset="-122"/>
                <a:ea typeface="等线" panose="02010600030101010101" pitchFamily="2" charset="-122"/>
                <a:cs typeface="Times New Roman" panose="02020603050405020304" charset="0"/>
              </a:rPr>
              <a:t>证据</a:t>
            </a:r>
            <a:endParaRPr lang="en-US" sz="1500" b="1" dirty="0">
              <a:solidFill>
                <a:srgbClr val="C00000"/>
              </a:solidFill>
              <a:latin typeface="等线" panose="02010600030101010101" pitchFamily="2" charset="-122"/>
              <a:ea typeface="等线" panose="02010600030101010101" pitchFamily="2"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0" advTm="66797"/>
    </mc:Choice>
    <mc:Fallback>
      <p:transition advTm="6679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90500" y="1526218"/>
            <a:ext cx="8637581" cy="3558649"/>
          </a:xfrm>
          <a:prstGeom prst="rect">
            <a:avLst/>
          </a:prstGeom>
        </p:spPr>
      </p:pic>
      <p:grpSp>
        <p:nvGrpSpPr>
          <p:cNvPr id="9" name="组合 8"/>
          <p:cNvGrpSpPr/>
          <p:nvPr/>
        </p:nvGrpSpPr>
        <p:grpSpPr>
          <a:xfrm>
            <a:off x="0" y="1"/>
            <a:ext cx="9144000" cy="620486"/>
            <a:chOff x="0" y="986971"/>
            <a:chExt cx="12192000" cy="827315"/>
          </a:xfrm>
        </p:grpSpPr>
        <p:sp>
          <p:nvSpPr>
            <p:cNvPr id="10" name="矩形 9"/>
            <p:cNvSpPr/>
            <p:nvPr/>
          </p:nvSpPr>
          <p:spPr>
            <a:xfrm>
              <a:off x="0" y="986972"/>
              <a:ext cx="12192000" cy="827314"/>
            </a:xfrm>
            <a:prstGeom prst="rect">
              <a:avLst/>
            </a:prstGeom>
            <a:solidFill>
              <a:srgbClr val="183881"/>
            </a:solidFill>
            <a:ln w="12700" cap="flat" cmpd="sng" algn="ctr">
              <a:solidFill>
                <a:srgbClr val="4472C4">
                  <a:shade val="50000"/>
                </a:srgbClr>
              </a:solid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11" name="矩形 10"/>
            <p:cNvSpPr/>
            <p:nvPr/>
          </p:nvSpPr>
          <p:spPr>
            <a:xfrm>
              <a:off x="478971" y="986971"/>
              <a:ext cx="87086" cy="667657"/>
            </a:xfrm>
            <a:prstGeom prst="rect">
              <a:avLst/>
            </a:prstGeom>
            <a:gradFill flip="none" rotWithShape="1">
              <a:gsLst>
                <a:gs pos="0">
                  <a:srgbClr val="183881"/>
                </a:gs>
                <a:gs pos="82000">
                  <a:srgbClr val="4472C4">
                    <a:lumMod val="45000"/>
                    <a:lumOff val="55000"/>
                  </a:srgbClr>
                </a:gs>
                <a:gs pos="83000">
                  <a:srgbClr val="4472C4">
                    <a:lumMod val="45000"/>
                    <a:lumOff val="55000"/>
                  </a:srgbClr>
                </a:gs>
                <a:gs pos="100000">
                  <a:srgbClr val="4472C4">
                    <a:lumMod val="30000"/>
                    <a:lumOff val="70000"/>
                  </a:srgbClr>
                </a:gs>
              </a:gsLst>
              <a:lin ang="54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12" name="文本框 11"/>
            <p:cNvSpPr txBox="1"/>
            <p:nvPr/>
          </p:nvSpPr>
          <p:spPr>
            <a:xfrm>
              <a:off x="754743" y="1069852"/>
              <a:ext cx="7055757" cy="615554"/>
            </a:xfrm>
            <a:prstGeom prst="rect">
              <a:avLst/>
            </a:prstGeom>
            <a:noFill/>
          </p:spPr>
          <p:txBody>
            <a:bodyPr wrap="square" rtlCol="0">
              <a:spAutoFit/>
            </a:bodyPr>
            <a:lstStyle/>
            <a:p>
              <a:r>
                <a:rPr lang="zh-CN" altLang="en-US" sz="2400" b="1" dirty="0">
                  <a:solidFill>
                    <a:schemeClr val="bg1"/>
                  </a:solidFill>
                  <a:latin typeface="华文楷体" panose="02010600040101010101" pitchFamily="2" charset="-122"/>
                  <a:ea typeface="华文楷体" panose="02010600040101010101" pitchFamily="2" charset="-122"/>
                </a:rPr>
                <a:t>课题研究内容</a:t>
              </a:r>
              <a:endParaRPr lang="zh-CN" altLang="en-US" sz="2400" b="1" dirty="0">
                <a:solidFill>
                  <a:schemeClr val="bg1"/>
                </a:solidFill>
                <a:latin typeface="华文楷体" panose="02010600040101010101" pitchFamily="2" charset="-122"/>
                <a:ea typeface="华文楷体" panose="02010600040101010101" pitchFamily="2" charset="-122"/>
              </a:endParaRPr>
            </a:p>
          </p:txBody>
        </p:sp>
      </p:grpSp>
      <p:grpSp>
        <p:nvGrpSpPr>
          <p:cNvPr id="30" name="组合 29"/>
          <p:cNvGrpSpPr/>
          <p:nvPr/>
        </p:nvGrpSpPr>
        <p:grpSpPr>
          <a:xfrm>
            <a:off x="260846" y="941443"/>
            <a:ext cx="8464874" cy="584775"/>
            <a:chOff x="3581515" y="2661242"/>
            <a:chExt cx="11286494" cy="779699"/>
          </a:xfrm>
        </p:grpSpPr>
        <p:sp>
          <p:nvSpPr>
            <p:cNvPr id="31" name="文本框 30"/>
            <p:cNvSpPr txBox="1"/>
            <p:nvPr/>
          </p:nvSpPr>
          <p:spPr>
            <a:xfrm>
              <a:off x="3705746" y="2661242"/>
              <a:ext cx="11162263" cy="779699"/>
            </a:xfrm>
            <a:prstGeom prst="rect">
              <a:avLst/>
            </a:prstGeom>
            <a:noFill/>
          </p:spPr>
          <p:txBody>
            <a:bodyPr wrap="square">
              <a:spAutoFit/>
            </a:bodyPr>
            <a:lstStyle/>
            <a:p>
              <a:pPr algn="just"/>
              <a:r>
                <a:rPr lang="zh-CN" altLang="en-US" sz="1600" b="1" dirty="0">
                  <a:solidFill>
                    <a:srgbClr val="183881"/>
                  </a:solidFill>
                  <a:latin typeface="华文楷体" panose="02010600040101010101" pitchFamily="2" charset="-122"/>
                  <a:ea typeface="华文楷体" panose="02010600040101010101" pitchFamily="2" charset="-122"/>
                  <a:cs typeface="+mn-ea"/>
                  <a:sym typeface="+mn-lt"/>
                </a:rPr>
                <a:t>基于社交网络</a:t>
              </a:r>
              <a:r>
                <a:rPr lang="zh-CN" altLang="en-US" sz="1600" b="1" dirty="0">
                  <a:solidFill>
                    <a:srgbClr val="C00000"/>
                  </a:solidFill>
                  <a:latin typeface="华文楷体" panose="02010600040101010101" pitchFamily="2" charset="-122"/>
                  <a:ea typeface="华文楷体" panose="02010600040101010101" pitchFamily="2" charset="-122"/>
                  <a:cs typeface="+mn-ea"/>
                  <a:sym typeface="+mn-lt"/>
                </a:rPr>
                <a:t>帖子</a:t>
              </a:r>
              <a:r>
                <a:rPr lang="en-US" altLang="zh-CN" sz="1600" b="1" dirty="0">
                  <a:solidFill>
                    <a:srgbClr val="C00000"/>
                  </a:solidFill>
                  <a:latin typeface="华文楷体" panose="02010600040101010101" pitchFamily="2" charset="-122"/>
                  <a:ea typeface="华文楷体" panose="02010600040101010101" pitchFamily="2" charset="-122"/>
                  <a:cs typeface="+mn-ea"/>
                  <a:sym typeface="+mn-lt"/>
                </a:rPr>
                <a:t>/</a:t>
              </a:r>
              <a:r>
                <a:rPr lang="zh-CN" altLang="en-US" sz="1600" b="1" dirty="0">
                  <a:solidFill>
                    <a:srgbClr val="C00000"/>
                  </a:solidFill>
                  <a:latin typeface="华文楷体" panose="02010600040101010101" pitchFamily="2" charset="-122"/>
                  <a:ea typeface="华文楷体" panose="02010600040101010101" pitchFamily="2" charset="-122"/>
                  <a:cs typeface="+mn-ea"/>
                  <a:sym typeface="+mn-lt"/>
                </a:rPr>
                <a:t>新闻数据</a:t>
              </a:r>
              <a:r>
                <a:rPr lang="zh-CN" altLang="en-US" sz="1600" b="1" dirty="0">
                  <a:solidFill>
                    <a:srgbClr val="183881"/>
                  </a:solidFill>
                  <a:latin typeface="华文楷体" panose="02010600040101010101" pitchFamily="2" charset="-122"/>
                  <a:ea typeface="华文楷体" panose="02010600040101010101" pitchFamily="2" charset="-122"/>
                  <a:cs typeface="+mn-ea"/>
                  <a:sym typeface="+mn-lt"/>
                </a:rPr>
                <a:t>与真实</a:t>
              </a:r>
              <a:r>
                <a:rPr lang="zh-CN" altLang="en-US" sz="1600" b="1" dirty="0">
                  <a:solidFill>
                    <a:srgbClr val="C00000"/>
                  </a:solidFill>
                  <a:latin typeface="华文楷体" panose="02010600040101010101" pitchFamily="2" charset="-122"/>
                  <a:ea typeface="华文楷体" panose="02010600040101010101" pitchFamily="2" charset="-122"/>
                  <a:cs typeface="+mn-ea"/>
                  <a:sym typeface="+mn-lt"/>
                </a:rPr>
                <a:t>脑电、眼动信号数据</a:t>
              </a:r>
              <a:r>
                <a:rPr lang="zh-CN" altLang="en-US" sz="1600" b="1" dirty="0">
                  <a:solidFill>
                    <a:srgbClr val="183881"/>
                  </a:solidFill>
                  <a:latin typeface="华文楷体" panose="02010600040101010101" pitchFamily="2" charset="-122"/>
                  <a:ea typeface="华文楷体" panose="02010600040101010101" pitchFamily="2" charset="-122"/>
                  <a:cs typeface="+mn-ea"/>
                  <a:sym typeface="+mn-lt"/>
                </a:rPr>
                <a:t>对社交网络空间</a:t>
              </a:r>
              <a:r>
                <a:rPr lang="zh-CN" altLang="en-US" sz="1600" b="1" dirty="0">
                  <a:solidFill>
                    <a:srgbClr val="C00000"/>
                  </a:solidFill>
                  <a:latin typeface="华文楷体" panose="02010600040101010101" pitchFamily="2" charset="-122"/>
                  <a:ea typeface="华文楷体" panose="02010600040101010101" pitchFamily="2" charset="-122"/>
                  <a:cs typeface="+mn-ea"/>
                  <a:sym typeface="+mn-lt"/>
                </a:rPr>
                <a:t>假消息认知机理</a:t>
              </a:r>
              <a:r>
                <a:rPr lang="zh-CN" altLang="en-US" sz="1600" b="1" dirty="0">
                  <a:solidFill>
                    <a:srgbClr val="183881"/>
                  </a:solidFill>
                  <a:latin typeface="华文楷体" panose="02010600040101010101" pitchFamily="2" charset="-122"/>
                  <a:ea typeface="华文楷体" panose="02010600040101010101" pitchFamily="2" charset="-122"/>
                  <a:cs typeface="+mn-ea"/>
                  <a:sym typeface="+mn-lt"/>
                </a:rPr>
                <a:t>和</a:t>
              </a:r>
              <a:r>
                <a:rPr lang="zh-CN" altLang="en-US" sz="1600" b="1" dirty="0">
                  <a:solidFill>
                    <a:srgbClr val="C00000"/>
                  </a:solidFill>
                  <a:latin typeface="华文楷体" panose="02010600040101010101" pitchFamily="2" charset="-122"/>
                  <a:ea typeface="华文楷体" panose="02010600040101010101" pitchFamily="2" charset="-122"/>
                  <a:cs typeface="+mn-ea"/>
                  <a:sym typeface="+mn-lt"/>
                </a:rPr>
                <a:t>知识迁移检测方法</a:t>
              </a:r>
              <a:r>
                <a:rPr lang="zh-CN" altLang="en-US" sz="1600" b="1" dirty="0">
                  <a:solidFill>
                    <a:srgbClr val="183881"/>
                  </a:solidFill>
                  <a:latin typeface="华文楷体" panose="02010600040101010101" pitchFamily="2" charset="-122"/>
                  <a:ea typeface="华文楷体" panose="02010600040101010101" pitchFamily="2" charset="-122"/>
                  <a:cs typeface="+mn-ea"/>
                  <a:sym typeface="+mn-lt"/>
                </a:rPr>
                <a:t>进行研究：</a:t>
              </a:r>
              <a:endParaRPr lang="zh-CN" altLang="en-US" sz="1600" b="1" dirty="0">
                <a:solidFill>
                  <a:srgbClr val="183881"/>
                </a:solidFill>
                <a:latin typeface="华文楷体" panose="02010600040101010101" pitchFamily="2" charset="-122"/>
                <a:ea typeface="华文楷体" panose="02010600040101010101" pitchFamily="2" charset="-122"/>
                <a:cs typeface="+mn-ea"/>
                <a:sym typeface="+mn-lt"/>
              </a:endParaRPr>
            </a:p>
          </p:txBody>
        </p:sp>
        <p:sp>
          <p:nvSpPr>
            <p:cNvPr id="32" name="平行四边形 31"/>
            <p:cNvSpPr/>
            <p:nvPr/>
          </p:nvSpPr>
          <p:spPr>
            <a:xfrm>
              <a:off x="3581515" y="2754515"/>
              <a:ext cx="87088" cy="551170"/>
            </a:xfrm>
            <a:prstGeom prst="parallelogram">
              <a:avLst/>
            </a:prstGeom>
            <a:solidFill>
              <a:srgbClr val="183881"/>
            </a:solidFill>
            <a:ln>
              <a:solidFill>
                <a:srgbClr val="18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Tree>
  </p:cSld>
  <p:clrMapOvr>
    <a:masterClrMapping/>
  </p:clrMapOvr>
  <mc:AlternateContent xmlns:mc="http://schemas.openxmlformats.org/markup-compatibility/2006">
    <mc:Choice xmlns:p14="http://schemas.microsoft.com/office/powerpoint/2010/main" Requires="p14">
      <p:transition p14:dur="0" advTm="66797"/>
    </mc:Choice>
    <mc:Fallback>
      <p:transition advTm="6679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0" y="1"/>
            <a:ext cx="9144000" cy="620486"/>
            <a:chOff x="0" y="986971"/>
            <a:chExt cx="12192000" cy="827315"/>
          </a:xfrm>
        </p:grpSpPr>
        <p:sp>
          <p:nvSpPr>
            <p:cNvPr id="35" name="矩形 34"/>
            <p:cNvSpPr/>
            <p:nvPr/>
          </p:nvSpPr>
          <p:spPr>
            <a:xfrm>
              <a:off x="0" y="986972"/>
              <a:ext cx="12192000" cy="827314"/>
            </a:xfrm>
            <a:prstGeom prst="rect">
              <a:avLst/>
            </a:prstGeom>
            <a:solidFill>
              <a:srgbClr val="183881"/>
            </a:solidFill>
            <a:ln w="12700" cap="flat" cmpd="sng" algn="ctr">
              <a:solidFill>
                <a:srgbClr val="4472C4">
                  <a:shade val="50000"/>
                </a:srgbClr>
              </a:solid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37" name="矩形 36"/>
            <p:cNvSpPr/>
            <p:nvPr/>
          </p:nvSpPr>
          <p:spPr>
            <a:xfrm>
              <a:off x="478971" y="986971"/>
              <a:ext cx="87086" cy="667657"/>
            </a:xfrm>
            <a:prstGeom prst="rect">
              <a:avLst/>
            </a:prstGeom>
            <a:gradFill flip="none" rotWithShape="1">
              <a:gsLst>
                <a:gs pos="0">
                  <a:srgbClr val="183881"/>
                </a:gs>
                <a:gs pos="82000">
                  <a:srgbClr val="4472C4">
                    <a:lumMod val="45000"/>
                    <a:lumOff val="55000"/>
                  </a:srgbClr>
                </a:gs>
                <a:gs pos="83000">
                  <a:srgbClr val="4472C4">
                    <a:lumMod val="45000"/>
                    <a:lumOff val="55000"/>
                  </a:srgbClr>
                </a:gs>
                <a:gs pos="100000">
                  <a:srgbClr val="4472C4">
                    <a:lumMod val="30000"/>
                    <a:lumOff val="70000"/>
                  </a:srgbClr>
                </a:gs>
              </a:gsLst>
              <a:lin ang="54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41" name="文本框 40"/>
            <p:cNvSpPr txBox="1"/>
            <p:nvPr/>
          </p:nvSpPr>
          <p:spPr>
            <a:xfrm>
              <a:off x="754743" y="1069852"/>
              <a:ext cx="9469120" cy="615554"/>
            </a:xfrm>
            <a:prstGeom prst="rect">
              <a:avLst/>
            </a:prstGeom>
            <a:noFill/>
          </p:spPr>
          <p:txBody>
            <a:bodyPr wrap="square" rtlCol="0">
              <a:spAutoFit/>
            </a:bodyPr>
            <a:lstStyle/>
            <a:p>
              <a:pPr>
                <a:defRPr/>
              </a:pPr>
              <a:r>
                <a:rPr lang="zh-CN" altLang="en-US" sz="2400" b="1" dirty="0">
                  <a:solidFill>
                    <a:prstClr val="white"/>
                  </a:solidFill>
                  <a:latin typeface="华文楷体" panose="02010600040101010101" pitchFamily="2" charset="-122"/>
                  <a:ea typeface="华文楷体" panose="02010600040101010101" pitchFamily="2" charset="-122"/>
                </a:rPr>
                <a:t>研究内容</a:t>
              </a:r>
              <a:r>
                <a:rPr lang="en-US" altLang="zh-CN" sz="2400" dirty="0">
                  <a:solidFill>
                    <a:prstClr val="white"/>
                  </a:solidFill>
                  <a:latin typeface="Times New Roman" panose="02020603050405020304" charset="0"/>
                  <a:ea typeface="华文楷体" panose="02010600040101010101" pitchFamily="2" charset="-122"/>
                  <a:cs typeface="Times New Roman" panose="02020603050405020304" charset="0"/>
                </a:rPr>
                <a:t>1</a:t>
              </a:r>
              <a:r>
                <a:rPr lang="zh-CN" altLang="en-US" sz="2400" dirty="0">
                  <a:solidFill>
                    <a:prstClr val="white"/>
                  </a:solidFill>
                  <a:latin typeface="Times New Roman" panose="02020603050405020304" charset="0"/>
                  <a:ea typeface="华文楷体" panose="02010600040101010101" pitchFamily="2" charset="-122"/>
                  <a:cs typeface="Times New Roman" panose="02020603050405020304" charset="0"/>
                </a:rPr>
                <a:t>：多维数据融合的假消息认知机理分析</a:t>
              </a:r>
              <a:endParaRPr lang="zh-CN" altLang="en-US" sz="2400" dirty="0">
                <a:solidFill>
                  <a:prstClr val="white"/>
                </a:solidFill>
                <a:latin typeface="Times New Roman" panose="02020603050405020304" charset="0"/>
                <a:ea typeface="华文楷体" panose="02010600040101010101" pitchFamily="2" charset="-122"/>
                <a:cs typeface="Times New Roman" panose="02020603050405020304" charset="0"/>
              </a:endParaRPr>
            </a:p>
          </p:txBody>
        </p:sp>
      </p:grpSp>
      <p:grpSp>
        <p:nvGrpSpPr>
          <p:cNvPr id="30" name="组合 29"/>
          <p:cNvGrpSpPr/>
          <p:nvPr/>
        </p:nvGrpSpPr>
        <p:grpSpPr>
          <a:xfrm>
            <a:off x="509386" y="867443"/>
            <a:ext cx="8127269" cy="830997"/>
            <a:chOff x="509386" y="867443"/>
            <a:chExt cx="8127269" cy="830997"/>
          </a:xfrm>
        </p:grpSpPr>
        <p:sp>
          <p:nvSpPr>
            <p:cNvPr id="63" name="文本框 62"/>
            <p:cNvSpPr txBox="1"/>
            <p:nvPr/>
          </p:nvSpPr>
          <p:spPr>
            <a:xfrm>
              <a:off x="732288" y="867443"/>
              <a:ext cx="7904367" cy="830997"/>
            </a:xfrm>
            <a:prstGeom prst="rect">
              <a:avLst/>
            </a:prstGeom>
            <a:noFill/>
          </p:spPr>
          <p:txBody>
            <a:bodyPr wrap="square" rtlCol="0">
              <a:spAutoFit/>
            </a:bodyPr>
            <a:lstStyle/>
            <a:p>
              <a:pPr algn="just">
                <a:buClr>
                  <a:srgbClr val="0070C0"/>
                </a:buClr>
              </a:pPr>
              <a:r>
                <a:rPr kumimoji="1" lang="zh-CN" altLang="en-US" sz="1600" b="1" dirty="0">
                  <a:latin typeface="华文楷体" panose="02010600040101010101" pitchFamily="2" charset="-122"/>
                  <a:ea typeface="华文楷体" panose="02010600040101010101" pitchFamily="2" charset="-122"/>
                </a:rPr>
                <a:t>融合多维度假消息相关数据，从</a:t>
              </a:r>
              <a:r>
                <a:rPr kumimoji="1" lang="zh-CN" altLang="en-US" sz="1600" b="1" dirty="0">
                  <a:solidFill>
                    <a:srgbClr val="C00000"/>
                  </a:solidFill>
                  <a:latin typeface="华文楷体" panose="02010600040101010101" pitchFamily="2" charset="-122"/>
                  <a:ea typeface="华文楷体" panose="02010600040101010101" pitchFamily="2" charset="-122"/>
                </a:rPr>
                <a:t>认知试验</a:t>
              </a:r>
              <a:r>
                <a:rPr kumimoji="1" lang="zh-CN" altLang="en-US" sz="1600" b="1" dirty="0">
                  <a:latin typeface="华文楷体" panose="02010600040101010101" pitchFamily="2" charset="-122"/>
                  <a:ea typeface="华文楷体" panose="02010600040101010101" pitchFamily="2" charset="-122"/>
                </a:rPr>
                <a:t>和</a:t>
              </a:r>
              <a:r>
                <a:rPr kumimoji="1" lang="zh-CN" altLang="en-US" sz="1600" b="1" dirty="0">
                  <a:solidFill>
                    <a:srgbClr val="C00000"/>
                  </a:solidFill>
                  <a:latin typeface="华文楷体" panose="02010600040101010101" pitchFamily="2" charset="-122"/>
                  <a:ea typeface="华文楷体" panose="02010600040101010101" pitchFamily="2" charset="-122"/>
                </a:rPr>
                <a:t>数据分析</a:t>
              </a:r>
              <a:r>
                <a:rPr kumimoji="1" lang="zh-CN" altLang="en-US" sz="1600" b="1" dirty="0">
                  <a:latin typeface="华文楷体" panose="02010600040101010101" pitchFamily="2" charset="-122"/>
                  <a:ea typeface="华文楷体" panose="02010600040101010101" pitchFamily="2" charset="-122"/>
                </a:rPr>
                <a:t>两个方面分析用户对真</a:t>
              </a:r>
              <a:r>
                <a:rPr kumimoji="1" lang="en-US" altLang="zh-CN" sz="1600" b="1" dirty="0">
                  <a:latin typeface="华文楷体" panose="02010600040101010101" pitchFamily="2" charset="-122"/>
                  <a:ea typeface="华文楷体" panose="02010600040101010101" pitchFamily="2" charset="-122"/>
                </a:rPr>
                <a:t>/</a:t>
              </a:r>
              <a:r>
                <a:rPr kumimoji="1" lang="zh-CN" altLang="en-US" sz="1600" b="1" dirty="0">
                  <a:latin typeface="华文楷体" panose="02010600040101010101" pitchFamily="2" charset="-122"/>
                  <a:ea typeface="华文楷体" panose="02010600040101010101" pitchFamily="2" charset="-122"/>
                </a:rPr>
                <a:t>假消息的</a:t>
              </a:r>
              <a:r>
                <a:rPr kumimoji="1" lang="zh-CN" altLang="en-US" sz="1600" b="1" dirty="0">
                  <a:solidFill>
                    <a:srgbClr val="C00000"/>
                  </a:solidFill>
                  <a:latin typeface="华文楷体" panose="02010600040101010101" pitchFamily="2" charset="-122"/>
                  <a:ea typeface="华文楷体" panose="02010600040101010101" pitchFamily="2" charset="-122"/>
                </a:rPr>
                <a:t>认知偏好</a:t>
              </a:r>
              <a:r>
                <a:rPr kumimoji="1" lang="zh-CN" altLang="en-US" sz="1600" b="1" dirty="0">
                  <a:latin typeface="华文楷体" panose="02010600040101010101" pitchFamily="2" charset="-122"/>
                  <a:ea typeface="华文楷体" panose="02010600040101010101" pitchFamily="2" charset="-122"/>
                </a:rPr>
                <a:t>以及</a:t>
              </a:r>
              <a:r>
                <a:rPr kumimoji="1" lang="zh-CN" altLang="en-US" sz="1600" b="1" dirty="0">
                  <a:solidFill>
                    <a:srgbClr val="C00000"/>
                  </a:solidFill>
                  <a:latin typeface="华文楷体" panose="02010600040101010101" pitchFamily="2" charset="-122"/>
                  <a:ea typeface="华文楷体" panose="02010600040101010101" pitchFamily="2" charset="-122"/>
                </a:rPr>
                <a:t>不同事件内在关联</a:t>
              </a:r>
              <a:r>
                <a:rPr kumimoji="1" lang="zh-CN" altLang="en-US" sz="1600" b="1" dirty="0">
                  <a:latin typeface="华文楷体" panose="02010600040101010101" pitchFamily="2" charset="-122"/>
                  <a:ea typeface="华文楷体" panose="02010600040101010101" pitchFamily="2" charset="-122"/>
                </a:rPr>
                <a:t>，通过</a:t>
              </a:r>
              <a:r>
                <a:rPr kumimoji="1" lang="zh-CN" altLang="en-US" sz="1600" b="1" dirty="0">
                  <a:solidFill>
                    <a:srgbClr val="C00000"/>
                  </a:solidFill>
                  <a:latin typeface="华文楷体" panose="02010600040101010101" pitchFamily="2" charset="-122"/>
                  <a:ea typeface="华文楷体" panose="02010600040101010101" pitchFamily="2" charset="-122"/>
                </a:rPr>
                <a:t>差异分析与相关性分析</a:t>
              </a:r>
              <a:r>
                <a:rPr kumimoji="1" lang="zh-CN" altLang="en-US" sz="1600" b="1" dirty="0">
                  <a:latin typeface="华文楷体" panose="02010600040101010101" pitchFamily="2" charset="-122"/>
                  <a:ea typeface="华文楷体" panose="02010600040101010101" pitchFamily="2" charset="-122"/>
                </a:rPr>
                <a:t>等方法获得普适认知机理，为假消息检测奠定理论基础：</a:t>
              </a:r>
              <a:endParaRPr kumimoji="1" lang="zh-CN" altLang="en-US" sz="1600" b="1" dirty="0">
                <a:latin typeface="华文楷体" panose="02010600040101010101" pitchFamily="2" charset="-122"/>
                <a:ea typeface="华文楷体" panose="02010600040101010101" pitchFamily="2" charset="-122"/>
              </a:endParaRPr>
            </a:p>
          </p:txBody>
        </p:sp>
        <p:sp>
          <p:nvSpPr>
            <p:cNvPr id="64" name="Shape 558"/>
            <p:cNvSpPr/>
            <p:nvPr/>
          </p:nvSpPr>
          <p:spPr>
            <a:xfrm>
              <a:off x="509386" y="986238"/>
              <a:ext cx="168218" cy="162018"/>
            </a:xfrm>
            <a:prstGeom prst="rect">
              <a:avLst/>
            </a:prstGeom>
            <a:solidFill>
              <a:srgbClr val="005DA2"/>
            </a:solidFill>
            <a:ln w="12700" cap="flat">
              <a:noFill/>
              <a:miter lim="400000"/>
            </a:ln>
            <a:effectLst/>
          </p:spPr>
          <p:txBody>
            <a:bodyPr wrap="square" lIns="28575" tIns="28575" rIns="28575" bIns="28575" numCol="1" anchor="ctr">
              <a:noAutofit/>
            </a:bodyPr>
            <a:lstStyle/>
            <a:p>
              <a:pPr>
                <a:spcBef>
                  <a:spcPts val="2530"/>
                </a:spcBef>
                <a:defRPr sz="2500">
                  <a:latin typeface="Aller Light"/>
                  <a:ea typeface="Aller Light"/>
                  <a:cs typeface="Aller Light"/>
                  <a:sym typeface="Aller Light"/>
                </a:defRPr>
              </a:pPr>
              <a:endParaRPr sz="1875" dirty="0">
                <a:cs typeface="+mn-ea"/>
                <a:sym typeface="+mn-lt"/>
              </a:endParaRPr>
            </a:p>
          </p:txBody>
        </p:sp>
      </p:grpSp>
      <p:sp>
        <p:nvSpPr>
          <p:cNvPr id="71" name="Rectangle 13"/>
          <p:cNvSpPr/>
          <p:nvPr/>
        </p:nvSpPr>
        <p:spPr>
          <a:xfrm>
            <a:off x="501799" y="1967483"/>
            <a:ext cx="3815677" cy="392415"/>
          </a:xfrm>
          <a:prstGeom prst="rect">
            <a:avLst/>
          </a:prstGeom>
          <a:solidFill>
            <a:srgbClr val="8EC0E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华文楷体" panose="02010600040101010101" pitchFamily="2" charset="-122"/>
                <a:ea typeface="华文楷体" panose="02010600040101010101" pitchFamily="2" charset="-122"/>
                <a:cs typeface="Times New Roman" panose="02020603050405020304" charset="0"/>
              </a:rPr>
              <a:t>什么属性的假消息更容易传播</a:t>
            </a:r>
            <a:r>
              <a:rPr lang="en-US" sz="1600" b="1" dirty="0">
                <a:solidFill>
                  <a:schemeClr val="tx1"/>
                </a:solidFill>
                <a:latin typeface="Times New Roman" panose="02020603050405020304" charset="0"/>
                <a:ea typeface="等线" panose="02010600030101010101" pitchFamily="2" charset="-122"/>
                <a:cs typeface="Times New Roman" panose="02020603050405020304" charset="0"/>
              </a:rPr>
              <a:t>?</a:t>
            </a:r>
            <a:endParaRPr lang="en-US" sz="1600" b="1" dirty="0">
              <a:solidFill>
                <a:srgbClr val="C00000"/>
              </a:solidFill>
              <a:latin typeface="Times New Roman" panose="02020603050405020304" charset="0"/>
              <a:ea typeface="等线" panose="02010600030101010101" pitchFamily="2" charset="-122"/>
              <a:cs typeface="Times New Roman" panose="02020603050405020304" charset="0"/>
            </a:endParaRPr>
          </a:p>
        </p:txBody>
      </p:sp>
      <p:sp>
        <p:nvSpPr>
          <p:cNvPr id="72" name="Rectangle 13"/>
          <p:cNvSpPr/>
          <p:nvPr/>
        </p:nvSpPr>
        <p:spPr>
          <a:xfrm>
            <a:off x="4458878" y="1967483"/>
            <a:ext cx="4055226" cy="392415"/>
          </a:xfrm>
          <a:prstGeom prst="rect">
            <a:avLst/>
          </a:prstGeom>
          <a:solidFill>
            <a:srgbClr val="8EC0E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华文楷体" panose="02010600040101010101" pitchFamily="2" charset="-122"/>
                <a:ea typeface="华文楷体" panose="02010600040101010101" pitchFamily="2" charset="-122"/>
                <a:cs typeface="Times New Roman" panose="02020603050405020304" charset="0"/>
              </a:rPr>
              <a:t>什么形式的辟谣信息影响力更大</a:t>
            </a:r>
            <a:r>
              <a:rPr lang="en-US" altLang="zh-CN" sz="1600" b="1" dirty="0">
                <a:solidFill>
                  <a:schemeClr val="tx1"/>
                </a:solidFill>
                <a:latin typeface="Times New Roman" panose="02020603050405020304" charset="0"/>
                <a:ea typeface="等线" panose="02010600030101010101" pitchFamily="2" charset="-122"/>
                <a:cs typeface="Times New Roman" panose="02020603050405020304" charset="0"/>
              </a:rPr>
              <a:t>?</a:t>
            </a:r>
            <a:endParaRPr lang="en-US" sz="1500" b="1" dirty="0">
              <a:solidFill>
                <a:srgbClr val="C00000"/>
              </a:solidFill>
              <a:latin typeface="华文楷体" panose="02010600040101010101" pitchFamily="2" charset="-122"/>
              <a:ea typeface="华文楷体" panose="02010600040101010101" pitchFamily="2" charset="-122"/>
              <a:cs typeface="Times New Roman" panose="02020603050405020304" charset="0"/>
            </a:endParaRPr>
          </a:p>
        </p:txBody>
      </p:sp>
      <p:sp>
        <p:nvSpPr>
          <p:cNvPr id="73" name="Rectangle 13"/>
          <p:cNvSpPr/>
          <p:nvPr/>
        </p:nvSpPr>
        <p:spPr>
          <a:xfrm>
            <a:off x="502045" y="2436401"/>
            <a:ext cx="8012059" cy="392415"/>
          </a:xfrm>
          <a:prstGeom prst="rect">
            <a:avLst/>
          </a:prstGeom>
          <a:solidFill>
            <a:srgbClr val="8EC0E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华文楷体" panose="02010600040101010101" pitchFamily="2" charset="-122"/>
                <a:ea typeface="华文楷体" panose="02010600040101010101" pitchFamily="2" charset="-122"/>
                <a:cs typeface="Times New Roman" panose="02020603050405020304" charset="0"/>
              </a:rPr>
              <a:t>哪些新闻事件对浏览用户的影响效果比较相近</a:t>
            </a:r>
            <a:r>
              <a:rPr lang="en-US" altLang="zh-CN" sz="1600" b="1" dirty="0">
                <a:solidFill>
                  <a:schemeClr val="tx1"/>
                </a:solidFill>
                <a:latin typeface="Times New Roman" panose="02020603050405020304" charset="0"/>
                <a:ea typeface="等线" panose="02010600030101010101" pitchFamily="2" charset="-122"/>
                <a:cs typeface="Times New Roman" panose="02020603050405020304" charset="0"/>
              </a:rPr>
              <a:t>?</a:t>
            </a:r>
            <a:endParaRPr lang="en-US" sz="1600" b="1" dirty="0">
              <a:solidFill>
                <a:srgbClr val="C00000"/>
              </a:solidFill>
              <a:latin typeface="华文楷体" panose="02010600040101010101" pitchFamily="2" charset="-122"/>
              <a:ea typeface="华文楷体" panose="02010600040101010101" pitchFamily="2" charset="-122"/>
              <a:cs typeface="Times New Roman" panose="02020603050405020304" charset="0"/>
            </a:endParaRPr>
          </a:p>
        </p:txBody>
      </p:sp>
      <p:grpSp>
        <p:nvGrpSpPr>
          <p:cNvPr id="53" name="组合 52"/>
          <p:cNvGrpSpPr/>
          <p:nvPr/>
        </p:nvGrpSpPr>
        <p:grpSpPr>
          <a:xfrm>
            <a:off x="499852" y="3061513"/>
            <a:ext cx="8135496" cy="1787566"/>
            <a:chOff x="499852" y="3070940"/>
            <a:chExt cx="8135496" cy="1787566"/>
          </a:xfrm>
        </p:grpSpPr>
        <p:pic>
          <p:nvPicPr>
            <p:cNvPr id="69" name="图片 3"/>
            <p:cNvPicPr>
              <a:picLocks noChangeAspect="1"/>
            </p:cNvPicPr>
            <p:nvPr/>
          </p:nvPicPr>
          <p:blipFill rotWithShape="1">
            <a:blip r:embed="rId1">
              <a:extLst>
                <a:ext uri="{28A0092B-C50C-407E-A947-70E740481C1C}">
                  <a14:useLocalDpi xmlns:a14="http://schemas.microsoft.com/office/drawing/2010/main" val="0"/>
                </a:ext>
              </a:extLst>
            </a:blip>
            <a:srcRect l="821" t="18224" r="63303" b="36352"/>
            <a:stretch>
              <a:fillRect/>
            </a:stretch>
          </p:blipFill>
          <p:spPr bwMode="auto">
            <a:xfrm>
              <a:off x="1364940" y="3122563"/>
              <a:ext cx="2112000" cy="173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图片 4"/>
            <p:cNvPicPr>
              <a:picLocks noChangeAspect="1"/>
            </p:cNvPicPr>
            <p:nvPr/>
          </p:nvPicPr>
          <p:blipFill rotWithShape="1">
            <a:blip r:embed="rId2">
              <a:extLst>
                <a:ext uri="{28A0092B-C50C-407E-A947-70E740481C1C}">
                  <a14:useLocalDpi xmlns:a14="http://schemas.microsoft.com/office/drawing/2010/main" val="0"/>
                </a:ext>
              </a:extLst>
            </a:blip>
            <a:srcRect l="1883" t="6489" r="28739" b="8673"/>
            <a:stretch>
              <a:fillRect/>
            </a:stretch>
          </p:blipFill>
          <p:spPr bwMode="auto">
            <a:xfrm>
              <a:off x="3551513" y="3122563"/>
              <a:ext cx="2245970" cy="173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图片 51"/>
            <p:cNvPicPr>
              <a:picLocks noChangeAspect="1"/>
            </p:cNvPicPr>
            <p:nvPr/>
          </p:nvPicPr>
          <p:blipFill>
            <a:blip r:embed="rId3"/>
            <a:stretch>
              <a:fillRect/>
            </a:stretch>
          </p:blipFill>
          <p:spPr>
            <a:xfrm>
              <a:off x="5835191" y="3070940"/>
              <a:ext cx="2800157" cy="1784030"/>
            </a:xfrm>
            <a:prstGeom prst="rect">
              <a:avLst/>
            </a:prstGeom>
          </p:spPr>
        </p:pic>
        <p:sp>
          <p:nvSpPr>
            <p:cNvPr id="86" name="矩形 85"/>
            <p:cNvSpPr/>
            <p:nvPr/>
          </p:nvSpPr>
          <p:spPr>
            <a:xfrm>
              <a:off x="508652" y="3129574"/>
              <a:ext cx="837434" cy="867391"/>
            </a:xfrm>
            <a:prstGeom prst="rect">
              <a:avLst/>
            </a:prstGeom>
            <a:solidFill>
              <a:srgbClr val="C000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1" lang="en-US" altLang="zh-CN" sz="1350" i="0" u="none" strike="noStrike" kern="0" cap="none" spc="0" normalizeH="0" baseline="0" noProof="0" dirty="0">
                  <a:ln>
                    <a:noFill/>
                  </a:ln>
                  <a:solidFill>
                    <a:prstClr val="white"/>
                  </a:solidFill>
                  <a:effectLst/>
                  <a:uLnTx/>
                  <a:uFillTx/>
                  <a:latin typeface="Times New Roman" panose="02020603050405020304" charset="0"/>
                  <a:ea typeface="华文楷体" panose="02010600040101010101" pitchFamily="2" charset="-122"/>
                  <a:cs typeface="Times New Roman" panose="02020603050405020304" charset="0"/>
                </a:rPr>
                <a:t>ANT</a:t>
              </a:r>
              <a:endParaRPr kumimoji="1" lang="en-US" altLang="zh-CN" sz="1350" i="0" u="none" strike="noStrike" kern="0" cap="none" spc="0" normalizeH="0" baseline="0" noProof="0" dirty="0">
                <a:ln>
                  <a:noFill/>
                </a:ln>
                <a:solidFill>
                  <a:prstClr val="white"/>
                </a:solidFill>
                <a:effectLst/>
                <a:uLnTx/>
                <a:uFillTx/>
                <a:latin typeface="Times New Roman" panose="02020603050405020304" charset="0"/>
                <a:ea typeface="华文楷体" panose="02010600040101010101" pitchFamily="2" charset="-122"/>
                <a:cs typeface="Times New Roman" panose="02020603050405020304" charset="0"/>
              </a:endParaRPr>
            </a:p>
            <a:p>
              <a:pPr marL="0" marR="0" lvl="0" indent="0" algn="ctr" defTabSz="685800" eaLnBrk="1" fontAlgn="auto" latinLnBrk="0" hangingPunct="1">
                <a:lnSpc>
                  <a:spcPct val="100000"/>
                </a:lnSpc>
                <a:spcBef>
                  <a:spcPts val="0"/>
                </a:spcBef>
                <a:spcAft>
                  <a:spcPts val="0"/>
                </a:spcAft>
                <a:buClrTx/>
                <a:buSzTx/>
                <a:buFontTx/>
                <a:buNone/>
                <a:defRPr/>
              </a:pPr>
              <a:r>
                <a:rPr kumimoji="1" lang="en-US" altLang="zh-CN" kern="0" dirty="0">
                  <a:solidFill>
                    <a:prstClr val="white"/>
                  </a:solidFill>
                  <a:latin typeface="Times New Roman" panose="02020603050405020304" charset="0"/>
                  <a:ea typeface="华文楷体" panose="02010600040101010101" pitchFamily="2" charset="-122"/>
                  <a:cs typeface="Times New Roman" panose="02020603050405020304" charset="0"/>
                </a:rPr>
                <a:t>eego</a:t>
              </a:r>
              <a:r>
                <a:rPr kumimoji="1" lang="en-US" altLang="zh-CN" kern="0" baseline="30000" dirty="0">
                  <a:solidFill>
                    <a:prstClr val="white"/>
                  </a:solidFill>
                  <a:latin typeface="Times New Roman" panose="02020603050405020304" charset="0"/>
                  <a:ea typeface="华文楷体" panose="02010600040101010101" pitchFamily="2" charset="-122"/>
                  <a:cs typeface="Times New Roman" panose="02020603050405020304" charset="0"/>
                </a:rPr>
                <a:t>TM</a:t>
              </a:r>
              <a:r>
                <a:rPr kumimoji="1" lang="en-US" altLang="zh-CN" kern="0" dirty="0">
                  <a:solidFill>
                    <a:prstClr val="white"/>
                  </a:solidFill>
                  <a:latin typeface="Times New Roman" panose="02020603050405020304" charset="0"/>
                  <a:ea typeface="华文楷体" panose="02010600040101010101" pitchFamily="2" charset="-122"/>
                  <a:cs typeface="Times New Roman" panose="02020603050405020304" charset="0"/>
                </a:rPr>
                <a:t> mylab</a:t>
              </a:r>
              <a:endParaRPr kumimoji="1" lang="zh-CN" altLang="en-US" sz="1350" i="0" u="none" strike="noStrike" kern="0" cap="none" spc="0" normalizeH="0" noProof="0" dirty="0">
                <a:ln>
                  <a:noFill/>
                </a:ln>
                <a:solidFill>
                  <a:prstClr val="white"/>
                </a:solidFill>
                <a:effectLst/>
                <a:uLnTx/>
                <a:uFillTx/>
                <a:latin typeface="Times New Roman" panose="02020603050405020304" charset="0"/>
                <a:ea typeface="华文楷体" panose="02010600040101010101" pitchFamily="2" charset="-122"/>
                <a:cs typeface="Times New Roman" panose="02020603050405020304" charset="0"/>
              </a:endParaRPr>
            </a:p>
          </p:txBody>
        </p:sp>
        <p:sp>
          <p:nvSpPr>
            <p:cNvPr id="87" name="矩形 86"/>
            <p:cNvSpPr/>
            <p:nvPr/>
          </p:nvSpPr>
          <p:spPr>
            <a:xfrm>
              <a:off x="499852" y="4062954"/>
              <a:ext cx="837434" cy="792016"/>
            </a:xfrm>
            <a:prstGeom prst="rect">
              <a:avLst/>
            </a:prstGeom>
            <a:solidFill>
              <a:srgbClr val="C000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1" lang="en-US" altLang="zh-CN" sz="1350" i="0" u="none" strike="noStrike" kern="0" cap="none" spc="0" normalizeH="0" baseline="0" noProof="0" dirty="0">
                  <a:ln>
                    <a:noFill/>
                  </a:ln>
                  <a:solidFill>
                    <a:prstClr val="white"/>
                  </a:solidFill>
                  <a:effectLst/>
                  <a:uLnTx/>
                  <a:uFillTx/>
                  <a:latin typeface="Times New Roman" panose="02020603050405020304" charset="0"/>
                  <a:ea typeface="华文楷体" panose="02010600040101010101" pitchFamily="2" charset="-122"/>
                  <a:cs typeface="Times New Roman" panose="02020603050405020304" charset="0"/>
                </a:rPr>
                <a:t>Tobii Pro Glasses 2</a:t>
              </a:r>
              <a:endParaRPr kumimoji="1" lang="zh-CN" altLang="en-US" sz="1350" i="0" u="none" strike="noStrike" kern="0" cap="none" spc="0" normalizeH="0" noProof="0" dirty="0">
                <a:ln>
                  <a:noFill/>
                </a:ln>
                <a:solidFill>
                  <a:prstClr val="white"/>
                </a:solidFill>
                <a:effectLst/>
                <a:uLnTx/>
                <a:uFillTx/>
                <a:latin typeface="Times New Roman" panose="02020603050405020304" charset="0"/>
                <a:ea typeface="华文楷体" panose="02010600040101010101" pitchFamily="2" charset="-122"/>
                <a:cs typeface="Times New Roman" panose="02020603050405020304" charset="0"/>
              </a:endParaRPr>
            </a:p>
          </p:txBody>
        </p:sp>
      </p:grpSp>
    </p:spTree>
  </p:cSld>
  <p:clrMapOvr>
    <a:masterClrMapping/>
  </p:clrMapOvr>
  <mc:AlternateContent xmlns:mc="http://schemas.openxmlformats.org/markup-compatibility/2006">
    <mc:Choice xmlns:p14="http://schemas.microsoft.com/office/powerpoint/2010/main" Requires="p14">
      <p:transition p14:dur="0" advTm="66797"/>
    </mc:Choice>
    <mc:Fallback>
      <p:transition advTm="6679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0" y="1"/>
            <a:ext cx="9144000" cy="620486"/>
            <a:chOff x="0" y="986971"/>
            <a:chExt cx="12192000" cy="827315"/>
          </a:xfrm>
        </p:grpSpPr>
        <p:sp>
          <p:nvSpPr>
            <p:cNvPr id="35" name="矩形 34"/>
            <p:cNvSpPr/>
            <p:nvPr/>
          </p:nvSpPr>
          <p:spPr>
            <a:xfrm>
              <a:off x="0" y="986972"/>
              <a:ext cx="12192000" cy="827314"/>
            </a:xfrm>
            <a:prstGeom prst="rect">
              <a:avLst/>
            </a:prstGeom>
            <a:solidFill>
              <a:srgbClr val="183881"/>
            </a:solidFill>
            <a:ln w="12700" cap="flat" cmpd="sng" algn="ctr">
              <a:solidFill>
                <a:srgbClr val="4472C4">
                  <a:shade val="50000"/>
                </a:srgbClr>
              </a:solid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37" name="矩形 36"/>
            <p:cNvSpPr/>
            <p:nvPr/>
          </p:nvSpPr>
          <p:spPr>
            <a:xfrm>
              <a:off x="478971" y="986971"/>
              <a:ext cx="87086" cy="667657"/>
            </a:xfrm>
            <a:prstGeom prst="rect">
              <a:avLst/>
            </a:prstGeom>
            <a:gradFill flip="none" rotWithShape="1">
              <a:gsLst>
                <a:gs pos="0">
                  <a:srgbClr val="183881"/>
                </a:gs>
                <a:gs pos="82000">
                  <a:srgbClr val="4472C4">
                    <a:lumMod val="45000"/>
                    <a:lumOff val="55000"/>
                  </a:srgbClr>
                </a:gs>
                <a:gs pos="83000">
                  <a:srgbClr val="4472C4">
                    <a:lumMod val="45000"/>
                    <a:lumOff val="55000"/>
                  </a:srgbClr>
                </a:gs>
                <a:gs pos="100000">
                  <a:srgbClr val="4472C4">
                    <a:lumMod val="30000"/>
                    <a:lumOff val="70000"/>
                  </a:srgbClr>
                </a:gs>
              </a:gsLst>
              <a:lin ang="54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41" name="文本框 40"/>
            <p:cNvSpPr txBox="1"/>
            <p:nvPr/>
          </p:nvSpPr>
          <p:spPr>
            <a:xfrm>
              <a:off x="754743" y="1069852"/>
              <a:ext cx="9469120" cy="615554"/>
            </a:xfrm>
            <a:prstGeom prst="rect">
              <a:avLst/>
            </a:prstGeom>
            <a:noFill/>
          </p:spPr>
          <p:txBody>
            <a:bodyPr wrap="square" rtlCol="0">
              <a:spAutoFit/>
            </a:bodyPr>
            <a:lstStyle/>
            <a:p>
              <a:pPr>
                <a:defRPr/>
              </a:pPr>
              <a:r>
                <a:rPr lang="zh-CN" altLang="en-US" sz="2400" b="1" dirty="0">
                  <a:solidFill>
                    <a:prstClr val="white"/>
                  </a:solidFill>
                  <a:latin typeface="华文楷体" panose="02010600040101010101" pitchFamily="2" charset="-122"/>
                  <a:ea typeface="华文楷体" panose="02010600040101010101" pitchFamily="2" charset="-122"/>
                </a:rPr>
                <a:t>研究内容</a:t>
              </a:r>
              <a:r>
                <a:rPr lang="en-US" altLang="zh-CN" sz="2400" dirty="0">
                  <a:solidFill>
                    <a:prstClr val="white"/>
                  </a:solidFill>
                  <a:latin typeface="Times New Roman" panose="02020603050405020304" charset="0"/>
                  <a:ea typeface="华文楷体" panose="02010600040101010101" pitchFamily="2" charset="-122"/>
                  <a:cs typeface="Times New Roman" panose="02020603050405020304" charset="0"/>
                </a:rPr>
                <a:t>1</a:t>
              </a:r>
              <a:r>
                <a:rPr lang="zh-CN" altLang="en-US" sz="2400" dirty="0">
                  <a:solidFill>
                    <a:prstClr val="white"/>
                  </a:solidFill>
                  <a:latin typeface="Times New Roman" panose="02020603050405020304" charset="0"/>
                  <a:ea typeface="华文楷体" panose="02010600040101010101" pitchFamily="2" charset="-122"/>
                  <a:cs typeface="Times New Roman" panose="02020603050405020304" charset="0"/>
                </a:rPr>
                <a:t>：多维数据融合的假消息认知机理分析</a:t>
              </a:r>
              <a:endParaRPr lang="zh-CN" altLang="en-US" sz="2400" dirty="0">
                <a:solidFill>
                  <a:prstClr val="white"/>
                </a:solidFill>
                <a:latin typeface="Times New Roman" panose="02020603050405020304" charset="0"/>
                <a:ea typeface="华文楷体" panose="02010600040101010101" pitchFamily="2" charset="-122"/>
                <a:cs typeface="Times New Roman" panose="02020603050405020304" charset="0"/>
              </a:endParaRPr>
            </a:p>
          </p:txBody>
        </p:sp>
      </p:grpSp>
      <p:grpSp>
        <p:nvGrpSpPr>
          <p:cNvPr id="6" name="组合 5"/>
          <p:cNvGrpSpPr/>
          <p:nvPr/>
        </p:nvGrpSpPr>
        <p:grpSpPr>
          <a:xfrm>
            <a:off x="359228" y="1493603"/>
            <a:ext cx="1441292" cy="369332"/>
            <a:chOff x="3502855" y="2661242"/>
            <a:chExt cx="2735020" cy="492442"/>
          </a:xfrm>
        </p:grpSpPr>
        <p:sp>
          <p:nvSpPr>
            <p:cNvPr id="7" name="文本框 6"/>
            <p:cNvSpPr txBox="1"/>
            <p:nvPr/>
          </p:nvSpPr>
          <p:spPr>
            <a:xfrm>
              <a:off x="3653309" y="2661242"/>
              <a:ext cx="2584566" cy="492442"/>
            </a:xfrm>
            <a:prstGeom prst="rect">
              <a:avLst/>
            </a:prstGeom>
            <a:noFill/>
          </p:spPr>
          <p:txBody>
            <a:bodyPr wrap="square">
              <a:spAutoFit/>
            </a:bodyPr>
            <a:lstStyle/>
            <a:p>
              <a:r>
                <a:rPr lang="zh-CN" altLang="en-US" sz="1800" b="1" dirty="0">
                  <a:solidFill>
                    <a:srgbClr val="183881"/>
                  </a:solidFill>
                  <a:latin typeface="华文楷体" panose="02010600040101010101" pitchFamily="2" charset="-122"/>
                  <a:ea typeface="华文楷体" panose="02010600040101010101" pitchFamily="2" charset="-122"/>
                  <a:cs typeface="+mn-ea"/>
                  <a:sym typeface="+mn-lt"/>
                </a:rPr>
                <a:t>研究难点：</a:t>
              </a:r>
              <a:endParaRPr lang="zh-CN" altLang="en-US" sz="1800" b="1" dirty="0">
                <a:solidFill>
                  <a:srgbClr val="183881"/>
                </a:solidFill>
                <a:latin typeface="华文楷体" panose="02010600040101010101" pitchFamily="2" charset="-122"/>
                <a:ea typeface="华文楷体" panose="02010600040101010101" pitchFamily="2" charset="-122"/>
                <a:cs typeface="+mn-ea"/>
                <a:sym typeface="+mn-lt"/>
              </a:endParaRPr>
            </a:p>
          </p:txBody>
        </p:sp>
        <p:sp>
          <p:nvSpPr>
            <p:cNvPr id="8" name="平行四边形 7"/>
            <p:cNvSpPr/>
            <p:nvPr/>
          </p:nvSpPr>
          <p:spPr>
            <a:xfrm>
              <a:off x="3502855" y="2754799"/>
              <a:ext cx="108000" cy="323999"/>
            </a:xfrm>
            <a:prstGeom prst="parallelogram">
              <a:avLst/>
            </a:prstGeom>
            <a:solidFill>
              <a:srgbClr val="183881"/>
            </a:solidFill>
            <a:ln>
              <a:solidFill>
                <a:srgbClr val="18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2" name="组合 1"/>
          <p:cNvGrpSpPr/>
          <p:nvPr/>
        </p:nvGrpSpPr>
        <p:grpSpPr>
          <a:xfrm>
            <a:off x="632043" y="1906779"/>
            <a:ext cx="8116031" cy="865414"/>
            <a:chOff x="632043" y="2029329"/>
            <a:chExt cx="8116031" cy="865414"/>
          </a:xfrm>
        </p:grpSpPr>
        <p:sp>
          <p:nvSpPr>
            <p:cNvPr id="9" name="文本框 8"/>
            <p:cNvSpPr txBox="1"/>
            <p:nvPr/>
          </p:nvSpPr>
          <p:spPr>
            <a:xfrm>
              <a:off x="632043" y="2029329"/>
              <a:ext cx="4307601" cy="523220"/>
            </a:xfrm>
            <a:prstGeom prst="rect">
              <a:avLst/>
            </a:prstGeom>
            <a:noFill/>
          </p:spPr>
          <p:txBody>
            <a:bodyPr wrap="square" rtlCol="0">
              <a:spAutoFit/>
            </a:bodyPr>
            <a:lstStyle/>
            <a:p>
              <a:pPr marL="138430" indent="-138430" algn="just">
                <a:buClr>
                  <a:srgbClr val="3164CC"/>
                </a:buClr>
                <a:buFont typeface="Arial" panose="020B0604020202020204" pitchFamily="34" charset="0"/>
                <a:buChar char="•"/>
              </a:pPr>
              <a:r>
                <a:rPr kumimoji="1" lang="zh-CN" altLang="en-US" sz="1400" b="1" dirty="0">
                  <a:latin typeface="华文楷体" panose="02010600040101010101" pitchFamily="2" charset="-122"/>
                  <a:ea typeface="华文楷体" panose="02010600040101010101" pitchFamily="2" charset="-122"/>
                </a:rPr>
                <a:t>如何间接反应人在浏览真假消息过程中的决策过程，挖掘生理信号变化所代表的内在认知过程</a:t>
              </a:r>
              <a:r>
                <a:rPr kumimoji="1" lang="en-US" altLang="zh-CN" sz="1400" dirty="0">
                  <a:latin typeface="Times New Roman" panose="02020603050405020304" charset="0"/>
                  <a:ea typeface="华文楷体" panose="02010600040101010101" pitchFamily="2" charset="-122"/>
                  <a:cs typeface="Times New Roman" panose="02020603050405020304" charset="0"/>
                </a:rPr>
                <a:t>?</a:t>
              </a:r>
              <a:endParaRPr kumimoji="1" lang="zh-CN" altLang="en-US" sz="1400" dirty="0">
                <a:latin typeface="Times New Roman" panose="02020603050405020304" charset="0"/>
                <a:ea typeface="华文楷体" panose="02010600040101010101" pitchFamily="2" charset="-122"/>
                <a:cs typeface="Times New Roman" panose="02020603050405020304" charset="0"/>
              </a:endParaRPr>
            </a:p>
          </p:txBody>
        </p:sp>
        <p:sp>
          <p:nvSpPr>
            <p:cNvPr id="10" name="文本框 9"/>
            <p:cNvSpPr txBox="1"/>
            <p:nvPr/>
          </p:nvSpPr>
          <p:spPr>
            <a:xfrm>
              <a:off x="5411434" y="2029329"/>
              <a:ext cx="3336640" cy="523220"/>
            </a:xfrm>
            <a:prstGeom prst="rect">
              <a:avLst/>
            </a:prstGeom>
            <a:noFill/>
          </p:spPr>
          <p:txBody>
            <a:bodyPr wrap="square" rtlCol="0">
              <a:spAutoFit/>
            </a:bodyPr>
            <a:lstStyle/>
            <a:p>
              <a:pPr marL="138430" indent="-138430" algn="just">
                <a:buClr>
                  <a:srgbClr val="3164CC"/>
                </a:buClr>
                <a:buFont typeface="Arial" panose="020B0604020202020204" pitchFamily="34" charset="0"/>
                <a:buChar char="•"/>
              </a:pPr>
              <a:r>
                <a:rPr kumimoji="1" lang="zh-CN" altLang="en-US" sz="1400" b="1" dirty="0">
                  <a:latin typeface="华文楷体" panose="02010600040101010101" pitchFamily="2" charset="-122"/>
                  <a:ea typeface="华文楷体" panose="02010600040101010101" pitchFamily="2" charset="-122"/>
                </a:rPr>
                <a:t>如何合理设置认知实验，排除外界和用户个体差异带来的影响</a:t>
              </a:r>
              <a:r>
                <a:rPr kumimoji="1" lang="en-US" altLang="zh-CN" sz="1400" dirty="0">
                  <a:latin typeface="Times New Roman" panose="02020603050405020304" charset="0"/>
                  <a:ea typeface="华文楷体" panose="02010600040101010101" pitchFamily="2" charset="-122"/>
                  <a:cs typeface="Times New Roman" panose="02020603050405020304" charset="0"/>
                </a:rPr>
                <a:t>?</a:t>
              </a:r>
              <a:endParaRPr kumimoji="1" lang="zh-CN" altLang="en-US" sz="1400" dirty="0">
                <a:latin typeface="Times New Roman" panose="02020603050405020304" charset="0"/>
                <a:ea typeface="华文楷体" panose="02010600040101010101" pitchFamily="2" charset="-122"/>
                <a:cs typeface="Times New Roman" panose="02020603050405020304" charset="0"/>
              </a:endParaRPr>
            </a:p>
          </p:txBody>
        </p:sp>
        <p:sp>
          <p:nvSpPr>
            <p:cNvPr id="11" name="文本框 10"/>
            <p:cNvSpPr txBox="1"/>
            <p:nvPr/>
          </p:nvSpPr>
          <p:spPr>
            <a:xfrm>
              <a:off x="632043" y="2586966"/>
              <a:ext cx="7842653" cy="307777"/>
            </a:xfrm>
            <a:prstGeom prst="rect">
              <a:avLst/>
            </a:prstGeom>
            <a:noFill/>
          </p:spPr>
          <p:txBody>
            <a:bodyPr wrap="square" rtlCol="0">
              <a:spAutoFit/>
            </a:bodyPr>
            <a:lstStyle/>
            <a:p>
              <a:pPr marL="138430" indent="-138430" algn="just">
                <a:buClr>
                  <a:srgbClr val="3164CC"/>
                </a:buClr>
                <a:buFont typeface="Arial" panose="020B0604020202020204" pitchFamily="34" charset="0"/>
                <a:buChar char="•"/>
              </a:pPr>
              <a:r>
                <a:rPr kumimoji="1" lang="zh-CN" altLang="en-US" sz="1400" b="1" dirty="0">
                  <a:latin typeface="华文楷体" panose="02010600040101010101" pitchFamily="2" charset="-122"/>
                  <a:ea typeface="华文楷体" panose="02010600040101010101" pitchFamily="2" charset="-122"/>
                </a:rPr>
                <a:t>如何根据表达方式各异、长短不一的社交媒体帖子数据有效分析不同新闻事件内在的关联</a:t>
              </a:r>
              <a:r>
                <a:rPr kumimoji="1" lang="en-US" altLang="zh-CN" sz="1400" dirty="0">
                  <a:latin typeface="Times New Roman" panose="02020603050405020304" charset="0"/>
                  <a:ea typeface="华文楷体" panose="02010600040101010101" pitchFamily="2" charset="-122"/>
                  <a:cs typeface="Times New Roman" panose="02020603050405020304" charset="0"/>
                </a:rPr>
                <a:t>?</a:t>
              </a:r>
              <a:endParaRPr kumimoji="1" lang="zh-CN" altLang="en-US" sz="1400" dirty="0">
                <a:latin typeface="Times New Roman" panose="02020603050405020304" charset="0"/>
                <a:ea typeface="华文楷体" panose="02010600040101010101" pitchFamily="2" charset="-122"/>
                <a:cs typeface="Times New Roman" panose="02020603050405020304" charset="0"/>
              </a:endParaRPr>
            </a:p>
          </p:txBody>
        </p:sp>
      </p:grpSp>
      <p:sp>
        <p:nvSpPr>
          <p:cNvPr id="12" name="文本框 11"/>
          <p:cNvSpPr txBox="1"/>
          <p:nvPr/>
        </p:nvSpPr>
        <p:spPr>
          <a:xfrm>
            <a:off x="295361" y="782609"/>
            <a:ext cx="8553278" cy="584775"/>
          </a:xfrm>
          <a:prstGeom prst="rect">
            <a:avLst/>
          </a:prstGeom>
          <a:noFill/>
        </p:spPr>
        <p:txBody>
          <a:bodyPr wrap="square" rtlCol="0">
            <a:spAutoFit/>
          </a:bodyPr>
          <a:lstStyle/>
          <a:p>
            <a:pPr algn="just">
              <a:buClr>
                <a:srgbClr val="0070C0"/>
              </a:buClr>
            </a:pPr>
            <a:r>
              <a:rPr kumimoji="1" lang="zh-CN" altLang="en-US" sz="1600" b="1" dirty="0">
                <a:latin typeface="华文楷体" panose="02010600040101010101" pitchFamily="2" charset="-122"/>
                <a:ea typeface="华文楷体" panose="02010600040101010101" pitchFamily="2" charset="-122"/>
              </a:rPr>
              <a:t>给定多模态消息帖子，记录用户浏览帖子的</a:t>
            </a:r>
            <a:r>
              <a:rPr kumimoji="1" lang="zh-CN" altLang="en-US" sz="1600" b="1" dirty="0">
                <a:solidFill>
                  <a:srgbClr val="C00000"/>
                </a:solidFill>
                <a:latin typeface="华文楷体" panose="02010600040101010101" pitchFamily="2" charset="-122"/>
                <a:ea typeface="华文楷体" panose="02010600040101010101" pitchFamily="2" charset="-122"/>
              </a:rPr>
              <a:t>脑电波与眼动轨迹</a:t>
            </a:r>
            <a:r>
              <a:rPr kumimoji="1" lang="zh-CN" altLang="en-US" sz="1600" b="1" dirty="0">
                <a:latin typeface="华文楷体" panose="02010600040101010101" pitchFamily="2" charset="-122"/>
                <a:ea typeface="华文楷体" panose="02010600040101010101" pitchFamily="2" charset="-122"/>
              </a:rPr>
              <a:t>，通过</a:t>
            </a:r>
            <a:r>
              <a:rPr kumimoji="1" lang="zh-CN" altLang="en-US" sz="1600" b="1" dirty="0">
                <a:solidFill>
                  <a:srgbClr val="C00000"/>
                </a:solidFill>
                <a:latin typeface="华文楷体" panose="02010600040101010101" pitchFamily="2" charset="-122"/>
                <a:ea typeface="华文楷体" panose="02010600040101010101" pitchFamily="2" charset="-122"/>
              </a:rPr>
              <a:t>数据处理与差异显著性分析</a:t>
            </a:r>
            <a:r>
              <a:rPr kumimoji="1" lang="zh-CN" altLang="en-US" sz="1600" b="1" dirty="0">
                <a:latin typeface="华文楷体" panose="02010600040101010101" pitchFamily="2" charset="-122"/>
                <a:ea typeface="华文楷体" panose="02010600040101010101" pitchFamily="2" charset="-122"/>
              </a:rPr>
              <a:t>从评价指标中推断用户的</a:t>
            </a:r>
            <a:r>
              <a:rPr kumimoji="1" lang="zh-CN" altLang="en-US" sz="1600" b="1" dirty="0">
                <a:solidFill>
                  <a:srgbClr val="C00000"/>
                </a:solidFill>
                <a:latin typeface="华文楷体" panose="02010600040101010101" pitchFamily="2" charset="-122"/>
                <a:ea typeface="华文楷体" panose="02010600040101010101" pitchFamily="2" charset="-122"/>
              </a:rPr>
              <a:t>认知活动</a:t>
            </a:r>
            <a:r>
              <a:rPr kumimoji="1" lang="zh-CN" altLang="en-US" sz="1600" b="1" dirty="0">
                <a:latin typeface="华文楷体" panose="02010600040101010101" pitchFamily="2" charset="-122"/>
                <a:ea typeface="华文楷体" panose="02010600040101010101" pitchFamily="2" charset="-122"/>
              </a:rPr>
              <a:t>。</a:t>
            </a:r>
            <a:endParaRPr kumimoji="1" lang="zh-CN" altLang="en-US" sz="1600" b="1" dirty="0">
              <a:latin typeface="华文楷体" panose="02010600040101010101" pitchFamily="2" charset="-122"/>
              <a:ea typeface="华文楷体" panose="02010600040101010101" pitchFamily="2" charset="-122"/>
            </a:endParaRPr>
          </a:p>
        </p:txBody>
      </p:sp>
      <mc:AlternateContent xmlns:mc="http://schemas.openxmlformats.org/markup-compatibility/2006">
        <mc:Choice xmlns:a14="http://schemas.microsoft.com/office/drawing/2010/main" Requires="a14">
          <p:sp>
            <p:nvSpPr>
              <p:cNvPr id="14" name="文本框 13"/>
              <p:cNvSpPr txBox="1"/>
              <p:nvPr/>
            </p:nvSpPr>
            <p:spPr>
              <a:xfrm>
                <a:off x="5910606" y="3260428"/>
                <a:ext cx="3006051" cy="323165"/>
              </a:xfrm>
              <a:prstGeom prst="rect">
                <a:avLst/>
              </a:prstGeom>
              <a:noFill/>
            </p:spPr>
            <p:txBody>
              <a:bodyPr wrap="square" rtlCol="0">
                <a:spAutoFit/>
              </a:bodyPr>
              <a:lstStyle/>
              <a:p>
                <a:pPr marL="230505" indent="-230505" algn="just">
                  <a:buClr>
                    <a:srgbClr val="3164CC"/>
                  </a:buClr>
                  <a:buFont typeface="Wingdings" panose="05000000000000000000" pitchFamily="2" charset="2"/>
                  <a:buChar char="ü"/>
                </a:pPr>
                <a:r>
                  <a:rPr kumimoji="1" lang="zh-CN" altLang="en-US" sz="1500" b="1" dirty="0">
                    <a:solidFill>
                      <a:srgbClr val="C00000"/>
                    </a:solidFill>
                    <a:latin typeface="华文楷体" panose="02010600040101010101" pitchFamily="2" charset="-122"/>
                    <a:ea typeface="华文楷体" panose="02010600040101010101" pitchFamily="2" charset="-122"/>
                  </a:rPr>
                  <a:t>注意力分布 </a:t>
                </a:r>
                <a14:m>
                  <m:oMath xmlns:m="http://schemas.openxmlformats.org/officeDocument/2006/math">
                    <m:r>
                      <a:rPr kumimoji="1" lang="en-US" altLang="zh-CN" sz="1500" i="1">
                        <a:latin typeface="Cambria Math" panose="02040503050406030204" pitchFamily="18" charset="0"/>
                        <a:ea typeface="华文楷体" panose="02010600040101010101" pitchFamily="2" charset="-122"/>
                      </a:rPr>
                      <m:t>+</m:t>
                    </m:r>
                  </m:oMath>
                </a14:m>
                <a:r>
                  <a:rPr kumimoji="1" lang="zh-CN" altLang="en-US" sz="1500" dirty="0">
                    <a:solidFill>
                      <a:srgbClr val="C00000"/>
                    </a:solidFill>
                    <a:latin typeface="华文楷体" panose="02010600040101010101" pitchFamily="2" charset="-122"/>
                    <a:ea typeface="华文楷体" panose="02010600040101010101" pitchFamily="2" charset="-122"/>
                  </a:rPr>
                  <a:t> </a:t>
                </a:r>
                <a:r>
                  <a:rPr kumimoji="1" lang="zh-CN" altLang="en-US" sz="1500" b="1" dirty="0">
                    <a:solidFill>
                      <a:srgbClr val="C00000"/>
                    </a:solidFill>
                    <a:latin typeface="华文楷体" panose="02010600040101010101" pitchFamily="2" charset="-122"/>
                    <a:ea typeface="华文楷体" panose="02010600040101010101" pitchFamily="2" charset="-122"/>
                  </a:rPr>
                  <a:t>脑区域激活程度</a:t>
                </a:r>
                <a:endParaRPr kumimoji="1" lang="en-US" altLang="zh-CN" sz="1500" b="1" dirty="0">
                  <a:solidFill>
                    <a:srgbClr val="C00000"/>
                  </a:solidFill>
                  <a:latin typeface="华文楷体" panose="02010600040101010101" pitchFamily="2" charset="-122"/>
                  <a:ea typeface="华文楷体" panose="02010600040101010101" pitchFamily="2" charset="-122"/>
                </a:endParaRPr>
              </a:p>
            </p:txBody>
          </p:sp>
        </mc:Choice>
        <mc:Fallback>
          <p:sp>
            <p:nvSpPr>
              <p:cNvPr id="14" name="文本框 13"/>
              <p:cNvSpPr txBox="1">
                <a:spLocks noRot="1" noChangeAspect="1" noMove="1" noResize="1" noEditPoints="1" noAdjustHandles="1" noChangeArrowheads="1" noChangeShapeType="1" noTextEdit="1"/>
              </p:cNvSpPr>
              <p:nvPr/>
            </p:nvSpPr>
            <p:spPr>
              <a:xfrm>
                <a:off x="5910606" y="3260428"/>
                <a:ext cx="3006051" cy="323165"/>
              </a:xfrm>
              <a:prstGeom prst="rect">
                <a:avLst/>
              </a:prstGeom>
              <a:blipFill rotWithShape="1">
                <a:blip r:embed="rId1"/>
                <a:stretch>
                  <a:fillRect l="-1" t="-105" r="21" b="89"/>
                </a:stretch>
              </a:blipFill>
            </p:spPr>
            <p:txBody>
              <a:bodyPr/>
              <a:lstStyle/>
              <a:p>
                <a:r>
                  <a:rPr lang="zh-CN" altLang="en-US">
                    <a:noFill/>
                  </a:rPr>
                  <a:t> </a:t>
                </a:r>
              </a:p>
            </p:txBody>
          </p:sp>
        </mc:Fallback>
      </mc:AlternateContent>
      <p:sp>
        <p:nvSpPr>
          <p:cNvPr id="15" name="文本框 14"/>
          <p:cNvSpPr txBox="1"/>
          <p:nvPr/>
        </p:nvSpPr>
        <p:spPr>
          <a:xfrm>
            <a:off x="5910606" y="3710843"/>
            <a:ext cx="3006051" cy="323165"/>
          </a:xfrm>
          <a:prstGeom prst="rect">
            <a:avLst/>
          </a:prstGeom>
          <a:noFill/>
        </p:spPr>
        <p:txBody>
          <a:bodyPr wrap="square" rtlCol="0">
            <a:spAutoFit/>
          </a:bodyPr>
          <a:lstStyle/>
          <a:p>
            <a:pPr marL="230505" indent="-230505" algn="just">
              <a:buClr>
                <a:srgbClr val="3164CC"/>
              </a:buClr>
              <a:buFont typeface="Wingdings" panose="05000000000000000000" pitchFamily="2" charset="2"/>
              <a:buChar char="ü"/>
            </a:pPr>
            <a:r>
              <a:rPr kumimoji="1" lang="zh-CN" altLang="en-US" sz="1500" b="1" dirty="0">
                <a:solidFill>
                  <a:srgbClr val="C00000"/>
                </a:solidFill>
                <a:latin typeface="华文楷体" panose="02010600040101010101" pitchFamily="2" charset="-122"/>
                <a:ea typeface="华文楷体" panose="02010600040101010101" pitchFamily="2" charset="-122"/>
              </a:rPr>
              <a:t>明确影响因素</a:t>
            </a:r>
            <a:r>
              <a:rPr kumimoji="1" lang="zh-CN" altLang="en-US" sz="1500" dirty="0">
                <a:solidFill>
                  <a:srgbClr val="C00000"/>
                </a:solidFill>
                <a:latin typeface="华文楷体" panose="02010600040101010101" pitchFamily="2" charset="-122"/>
                <a:ea typeface="华文楷体" panose="02010600040101010101" pitchFamily="2" charset="-122"/>
              </a:rPr>
              <a:t>，</a:t>
            </a:r>
            <a:r>
              <a:rPr kumimoji="1" lang="zh-CN" altLang="en-US" sz="1500" b="1" dirty="0">
                <a:solidFill>
                  <a:srgbClr val="C00000"/>
                </a:solidFill>
                <a:latin typeface="华文楷体" panose="02010600040101010101" pitchFamily="2" charset="-122"/>
                <a:ea typeface="华文楷体" panose="02010600040101010101" pitchFamily="2" charset="-122"/>
              </a:rPr>
              <a:t>控制变量实验</a:t>
            </a:r>
            <a:endParaRPr kumimoji="1" lang="en-US" altLang="zh-CN" sz="1500" b="1" dirty="0">
              <a:solidFill>
                <a:srgbClr val="C00000"/>
              </a:solidFill>
              <a:latin typeface="华文楷体" panose="02010600040101010101" pitchFamily="2" charset="-122"/>
              <a:ea typeface="华文楷体" panose="02010600040101010101" pitchFamily="2" charset="-122"/>
            </a:endParaRPr>
          </a:p>
        </p:txBody>
      </p:sp>
      <mc:AlternateContent xmlns:mc="http://schemas.openxmlformats.org/markup-compatibility/2006">
        <mc:Choice xmlns:a14="http://schemas.microsoft.com/office/drawing/2010/main" Requires="a14">
          <p:sp>
            <p:nvSpPr>
              <p:cNvPr id="16" name="文本框 15"/>
              <p:cNvSpPr txBox="1"/>
              <p:nvPr/>
            </p:nvSpPr>
            <p:spPr>
              <a:xfrm>
                <a:off x="5910606" y="4161258"/>
                <a:ext cx="2601350" cy="323165"/>
              </a:xfrm>
              <a:prstGeom prst="rect">
                <a:avLst/>
              </a:prstGeom>
              <a:noFill/>
            </p:spPr>
            <p:txBody>
              <a:bodyPr wrap="square" rtlCol="0">
                <a:spAutoFit/>
              </a:bodyPr>
              <a:lstStyle/>
              <a:p>
                <a:pPr marL="230505" indent="-230505" algn="just">
                  <a:buClr>
                    <a:srgbClr val="3164CC"/>
                  </a:buClr>
                  <a:buFont typeface="Wingdings" panose="05000000000000000000" pitchFamily="2" charset="2"/>
                  <a:buChar char="ü"/>
                </a:pPr>
                <a:r>
                  <a:rPr kumimoji="1" lang="zh-CN" altLang="en-US" sz="1500" b="1" dirty="0">
                    <a:solidFill>
                      <a:srgbClr val="C00000"/>
                    </a:solidFill>
                    <a:latin typeface="华文楷体" panose="02010600040101010101" pitchFamily="2" charset="-122"/>
                    <a:ea typeface="华文楷体" panose="02010600040101010101" pitchFamily="2" charset="-122"/>
                  </a:rPr>
                  <a:t>特征相关性 </a:t>
                </a:r>
                <a14:m>
                  <m:oMath xmlns:m="http://schemas.openxmlformats.org/officeDocument/2006/math">
                    <m:r>
                      <a:rPr kumimoji="1" lang="en-US" altLang="zh-CN" sz="1500" b="0" i="1" smtClean="0">
                        <a:solidFill>
                          <a:schemeClr val="tx1"/>
                        </a:solidFill>
                        <a:latin typeface="Cambria Math" panose="02040503050406030204" pitchFamily="18" charset="0"/>
                        <a:ea typeface="华文楷体" panose="02010600040101010101" pitchFamily="2" charset="-122"/>
                      </a:rPr>
                      <m:t>+</m:t>
                    </m:r>
                  </m:oMath>
                </a14:m>
                <a:r>
                  <a:rPr kumimoji="1" lang="zh-CN" altLang="en-US" sz="1500" dirty="0">
                    <a:solidFill>
                      <a:srgbClr val="C00000"/>
                    </a:solidFill>
                    <a:latin typeface="华文楷体" panose="02010600040101010101" pitchFamily="2" charset="-122"/>
                    <a:ea typeface="华文楷体" panose="02010600040101010101" pitchFamily="2" charset="-122"/>
                  </a:rPr>
                  <a:t> </a:t>
                </a:r>
                <a:r>
                  <a:rPr kumimoji="1" lang="zh-CN" altLang="en-US" sz="1500" b="1" dirty="0">
                    <a:solidFill>
                      <a:srgbClr val="C00000"/>
                    </a:solidFill>
                    <a:latin typeface="华文楷体" panose="02010600040101010101" pitchFamily="2" charset="-122"/>
                    <a:ea typeface="华文楷体" panose="02010600040101010101" pitchFamily="2" charset="-122"/>
                  </a:rPr>
                  <a:t>情感相关性</a:t>
                </a:r>
                <a:endParaRPr kumimoji="1" lang="en-US" altLang="zh-CN" sz="1500" b="1" dirty="0">
                  <a:solidFill>
                    <a:srgbClr val="C00000"/>
                  </a:solidFill>
                  <a:latin typeface="华文楷体" panose="02010600040101010101" pitchFamily="2" charset="-122"/>
                  <a:ea typeface="华文楷体" panose="02010600040101010101" pitchFamily="2" charset="-122"/>
                </a:endParaRPr>
              </a:p>
            </p:txBody>
          </p:sp>
        </mc:Choice>
        <mc:Fallback>
          <p:sp>
            <p:nvSpPr>
              <p:cNvPr id="16" name="文本框 15"/>
              <p:cNvSpPr txBox="1">
                <a:spLocks noRot="1" noChangeAspect="1" noMove="1" noResize="1" noEditPoints="1" noAdjustHandles="1" noChangeArrowheads="1" noChangeShapeType="1" noTextEdit="1"/>
              </p:cNvSpPr>
              <p:nvPr/>
            </p:nvSpPr>
            <p:spPr>
              <a:xfrm>
                <a:off x="5910606" y="4161258"/>
                <a:ext cx="2601350" cy="323165"/>
              </a:xfrm>
              <a:prstGeom prst="rect">
                <a:avLst/>
              </a:prstGeom>
              <a:blipFill rotWithShape="1">
                <a:blip r:embed="rId2"/>
                <a:stretch>
                  <a:fillRect l="-1" t="-32" r="16" b="16"/>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387684" y="2857103"/>
            <a:ext cx="5522922" cy="201712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66797"/>
    </mc:Choice>
    <mc:Fallback>
      <p:transition advTm="66797"/>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1"/>
          <a:srcRect l="21114" t="5522" r="21307" b="5314"/>
          <a:stretch>
            <a:fillRect/>
          </a:stretch>
        </p:blipFill>
        <p:spPr>
          <a:xfrm>
            <a:off x="1328751" y="3148155"/>
            <a:ext cx="1624847" cy="1415334"/>
          </a:xfrm>
          <a:prstGeom prst="rect">
            <a:avLst/>
          </a:prstGeom>
        </p:spPr>
      </p:pic>
      <p:pic>
        <p:nvPicPr>
          <p:cNvPr id="21" name="图片 20"/>
          <p:cNvPicPr>
            <a:picLocks noChangeAspect="1"/>
          </p:cNvPicPr>
          <p:nvPr/>
        </p:nvPicPr>
        <p:blipFill rotWithShape="1">
          <a:blip r:embed="rId2"/>
          <a:srcRect l="21414" t="9930" r="22265" b="5634"/>
          <a:stretch>
            <a:fillRect/>
          </a:stretch>
        </p:blipFill>
        <p:spPr>
          <a:xfrm>
            <a:off x="1328751" y="1725808"/>
            <a:ext cx="1569193" cy="1323300"/>
          </a:xfrm>
          <a:prstGeom prst="rect">
            <a:avLst/>
          </a:prstGeom>
        </p:spPr>
      </p:pic>
      <p:grpSp>
        <p:nvGrpSpPr>
          <p:cNvPr id="34" name="组合 33"/>
          <p:cNvGrpSpPr/>
          <p:nvPr/>
        </p:nvGrpSpPr>
        <p:grpSpPr>
          <a:xfrm>
            <a:off x="0" y="1"/>
            <a:ext cx="9144000" cy="620486"/>
            <a:chOff x="0" y="986971"/>
            <a:chExt cx="12192000" cy="827315"/>
          </a:xfrm>
        </p:grpSpPr>
        <p:sp>
          <p:nvSpPr>
            <p:cNvPr id="35" name="矩形 34"/>
            <p:cNvSpPr/>
            <p:nvPr/>
          </p:nvSpPr>
          <p:spPr>
            <a:xfrm>
              <a:off x="0" y="986972"/>
              <a:ext cx="12192000" cy="827314"/>
            </a:xfrm>
            <a:prstGeom prst="rect">
              <a:avLst/>
            </a:prstGeom>
            <a:solidFill>
              <a:srgbClr val="183881"/>
            </a:solidFill>
            <a:ln w="12700" cap="flat" cmpd="sng" algn="ctr">
              <a:solidFill>
                <a:srgbClr val="4472C4">
                  <a:shade val="50000"/>
                </a:srgbClr>
              </a:solid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37" name="矩形 36"/>
            <p:cNvSpPr/>
            <p:nvPr/>
          </p:nvSpPr>
          <p:spPr>
            <a:xfrm>
              <a:off x="478971" y="986971"/>
              <a:ext cx="87086" cy="667657"/>
            </a:xfrm>
            <a:prstGeom prst="rect">
              <a:avLst/>
            </a:prstGeom>
            <a:gradFill flip="none" rotWithShape="1">
              <a:gsLst>
                <a:gs pos="0">
                  <a:srgbClr val="183881"/>
                </a:gs>
                <a:gs pos="82000">
                  <a:srgbClr val="4472C4">
                    <a:lumMod val="45000"/>
                    <a:lumOff val="55000"/>
                  </a:srgbClr>
                </a:gs>
                <a:gs pos="83000">
                  <a:srgbClr val="4472C4">
                    <a:lumMod val="45000"/>
                    <a:lumOff val="55000"/>
                  </a:srgbClr>
                </a:gs>
                <a:gs pos="100000">
                  <a:srgbClr val="4472C4">
                    <a:lumMod val="30000"/>
                    <a:lumOff val="70000"/>
                  </a:srgbClr>
                </a:gs>
              </a:gsLst>
              <a:lin ang="54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41" name="文本框 40"/>
            <p:cNvSpPr txBox="1"/>
            <p:nvPr/>
          </p:nvSpPr>
          <p:spPr>
            <a:xfrm>
              <a:off x="754741" y="1069852"/>
              <a:ext cx="10252892" cy="615554"/>
            </a:xfrm>
            <a:prstGeom prst="rect">
              <a:avLst/>
            </a:prstGeom>
            <a:noFill/>
          </p:spPr>
          <p:txBody>
            <a:bodyPr wrap="square" rtlCol="0">
              <a:spAutoFit/>
            </a:bodyPr>
            <a:lstStyle/>
            <a:p>
              <a:pPr>
                <a:defRPr/>
              </a:pPr>
              <a:r>
                <a:rPr lang="zh-CN" altLang="en-US" sz="2400" b="1" dirty="0">
                  <a:solidFill>
                    <a:prstClr val="white"/>
                  </a:solidFill>
                  <a:latin typeface="华文楷体" panose="02010600040101010101" pitchFamily="2" charset="-122"/>
                  <a:ea typeface="华文楷体" panose="02010600040101010101" pitchFamily="2" charset="-122"/>
                </a:rPr>
                <a:t>研究内容</a:t>
              </a:r>
              <a:r>
                <a:rPr lang="en-US" altLang="zh-CN" sz="2400" dirty="0">
                  <a:solidFill>
                    <a:prstClr val="white"/>
                  </a:solidFill>
                  <a:latin typeface="Times New Roman" panose="02020603050405020304" charset="0"/>
                  <a:ea typeface="华文楷体" panose="02010600040101010101" pitchFamily="2" charset="-122"/>
                  <a:cs typeface="Times New Roman" panose="02020603050405020304" charset="0"/>
                </a:rPr>
                <a:t>2</a:t>
              </a:r>
              <a:r>
                <a:rPr lang="zh-CN" altLang="en-US" sz="2400" dirty="0">
                  <a:solidFill>
                    <a:prstClr val="white"/>
                  </a:solidFill>
                  <a:latin typeface="Times New Roman" panose="02020603050405020304" charset="0"/>
                  <a:ea typeface="华文楷体" panose="02010600040101010101" pitchFamily="2" charset="-122"/>
                  <a:cs typeface="Times New Roman" panose="02020603050405020304" charset="0"/>
                </a:rPr>
                <a:t>：基于事件元知识迁移的假消息检测方法</a:t>
              </a:r>
              <a:endParaRPr lang="zh-CN" altLang="en-US" sz="2400" dirty="0">
                <a:solidFill>
                  <a:prstClr val="white"/>
                </a:solidFill>
                <a:latin typeface="Times New Roman" panose="02020603050405020304" charset="0"/>
                <a:ea typeface="华文楷体" panose="02010600040101010101" pitchFamily="2" charset="-122"/>
                <a:cs typeface="Times New Roman" panose="02020603050405020304" charset="0"/>
              </a:endParaRPr>
            </a:p>
          </p:txBody>
        </p:sp>
      </p:grpSp>
      <p:sp>
        <p:nvSpPr>
          <p:cNvPr id="255" name="Rectangle 13"/>
          <p:cNvSpPr/>
          <p:nvPr/>
        </p:nvSpPr>
        <p:spPr>
          <a:xfrm>
            <a:off x="0" y="4759377"/>
            <a:ext cx="9144000" cy="392415"/>
          </a:xfrm>
          <a:prstGeom prst="rect">
            <a:avLst/>
          </a:prstGeom>
          <a:solidFill>
            <a:srgbClr val="8EC0E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tx1"/>
                </a:solidFill>
                <a:latin typeface="华文楷体" panose="02010600040101010101" pitchFamily="2" charset="-122"/>
                <a:ea typeface="华文楷体" panose="02010600040101010101" pitchFamily="2" charset="-122"/>
                <a:cs typeface="Times New Roman" panose="02020603050405020304" charset="0"/>
              </a:rPr>
              <a:t>不同新闻事件内隐含</a:t>
            </a:r>
            <a:r>
              <a:rPr lang="zh-CN" altLang="en-US" sz="1800" b="1" dirty="0">
                <a:solidFill>
                  <a:srgbClr val="C00000"/>
                </a:solidFill>
                <a:latin typeface="华文楷体" panose="02010600040101010101" pitchFamily="2" charset="-122"/>
                <a:ea typeface="华文楷体" panose="02010600040101010101" pitchFamily="2" charset="-122"/>
                <a:cs typeface="Times New Roman" panose="02020603050405020304" charset="0"/>
              </a:rPr>
              <a:t>事件独有知识</a:t>
            </a:r>
            <a:r>
              <a:rPr lang="zh-CN" altLang="en-US" sz="1800" b="1" dirty="0">
                <a:solidFill>
                  <a:schemeClr val="tx1"/>
                </a:solidFill>
                <a:latin typeface="华文楷体" panose="02010600040101010101" pitchFamily="2" charset="-122"/>
                <a:ea typeface="华文楷体" panose="02010600040101010101" pitchFamily="2" charset="-122"/>
                <a:cs typeface="Times New Roman" panose="02020603050405020304" charset="0"/>
              </a:rPr>
              <a:t>和</a:t>
            </a:r>
            <a:r>
              <a:rPr lang="zh-CN" altLang="en-US" sz="1800" b="1" dirty="0">
                <a:solidFill>
                  <a:srgbClr val="C00000"/>
                </a:solidFill>
                <a:latin typeface="华文楷体" panose="02010600040101010101" pitchFamily="2" charset="-122"/>
                <a:ea typeface="华文楷体" panose="02010600040101010101" pitchFamily="2" charset="-122"/>
                <a:cs typeface="Times New Roman" panose="02020603050405020304" charset="0"/>
              </a:rPr>
              <a:t>事件共享知识</a:t>
            </a:r>
            <a:r>
              <a:rPr lang="zh-CN" altLang="en-US" sz="1800" b="1" dirty="0">
                <a:solidFill>
                  <a:schemeClr val="tx1"/>
                </a:solidFill>
                <a:latin typeface="华文楷体" panose="02010600040101010101" pitchFamily="2" charset="-122"/>
                <a:ea typeface="华文楷体" panose="02010600040101010101" pitchFamily="2" charset="-122"/>
                <a:cs typeface="Times New Roman" panose="02020603050405020304" charset="0"/>
              </a:rPr>
              <a:t>（元知识）</a:t>
            </a:r>
            <a:endParaRPr lang="en-US" sz="1800" b="1" dirty="0">
              <a:solidFill>
                <a:schemeClr val="tx1"/>
              </a:solidFill>
              <a:latin typeface="华文楷体" panose="02010600040101010101" pitchFamily="2" charset="-122"/>
              <a:ea typeface="华文楷体" panose="02010600040101010101" pitchFamily="2" charset="-122"/>
              <a:cs typeface="Times New Roman" panose="02020603050405020304" charset="0"/>
            </a:endParaRPr>
          </a:p>
        </p:txBody>
      </p:sp>
      <p:grpSp>
        <p:nvGrpSpPr>
          <p:cNvPr id="2" name="组合 1"/>
          <p:cNvGrpSpPr/>
          <p:nvPr/>
        </p:nvGrpSpPr>
        <p:grpSpPr>
          <a:xfrm>
            <a:off x="413785" y="759046"/>
            <a:ext cx="8219127" cy="830997"/>
            <a:chOff x="566057" y="855868"/>
            <a:chExt cx="8219127" cy="830997"/>
          </a:xfrm>
        </p:grpSpPr>
        <p:sp>
          <p:nvSpPr>
            <p:cNvPr id="19" name="文本框 18"/>
            <p:cNvSpPr txBox="1"/>
            <p:nvPr/>
          </p:nvSpPr>
          <p:spPr>
            <a:xfrm>
              <a:off x="783771" y="855868"/>
              <a:ext cx="8001413" cy="830997"/>
            </a:xfrm>
            <a:prstGeom prst="rect">
              <a:avLst/>
            </a:prstGeom>
            <a:noFill/>
          </p:spPr>
          <p:txBody>
            <a:bodyPr wrap="square" rtlCol="0">
              <a:spAutoFit/>
            </a:bodyPr>
            <a:lstStyle/>
            <a:p>
              <a:pPr algn="just">
                <a:buClr>
                  <a:srgbClr val="0070C0"/>
                </a:buClr>
              </a:pPr>
              <a:r>
                <a:rPr kumimoji="1" lang="zh-CN" altLang="en-US" sz="1600" b="1" dirty="0">
                  <a:latin typeface="华文楷体" panose="02010600040101010101" pitchFamily="2" charset="-122"/>
                  <a:ea typeface="华文楷体" panose="02010600040101010101" pitchFamily="2" charset="-122"/>
                </a:rPr>
                <a:t>根据不同假消息事件内在的关联性与差异性，学习历史事件与目标事件的</a:t>
              </a:r>
              <a:r>
                <a:rPr kumimoji="1" lang="zh-CN" altLang="en-US" sz="1600" b="1" dirty="0">
                  <a:solidFill>
                    <a:srgbClr val="C00000"/>
                  </a:solidFill>
                  <a:latin typeface="华文楷体" panose="02010600040101010101" pitchFamily="2" charset="-122"/>
                  <a:ea typeface="华文楷体" panose="02010600040101010101" pitchFamily="2" charset="-122"/>
                </a:rPr>
                <a:t>可迁移知识（元知识）</a:t>
              </a:r>
              <a:r>
                <a:rPr kumimoji="1" lang="zh-CN" altLang="en-US" sz="1600" b="1" dirty="0">
                  <a:latin typeface="华文楷体" panose="02010600040101010101" pitchFamily="2" charset="-122"/>
                  <a:ea typeface="华文楷体" panose="02010600040101010101" pitchFamily="2" charset="-122"/>
                </a:rPr>
                <a:t>，研究基于</a:t>
              </a:r>
              <a:r>
                <a:rPr kumimoji="1" lang="zh-CN" altLang="en-US" sz="1600" b="1" dirty="0">
                  <a:solidFill>
                    <a:srgbClr val="C00000"/>
                  </a:solidFill>
                  <a:latin typeface="华文楷体" panose="02010600040101010101" pitchFamily="2" charset="-122"/>
                  <a:ea typeface="华文楷体" panose="02010600040101010101" pitchFamily="2" charset="-122"/>
                </a:rPr>
                <a:t>领域自适应迁移学习</a:t>
              </a:r>
              <a:r>
                <a:rPr kumimoji="1" lang="zh-CN" altLang="en-US" sz="1600" b="1" dirty="0">
                  <a:latin typeface="华文楷体" panose="02010600040101010101" pitchFamily="2" charset="-122"/>
                  <a:ea typeface="华文楷体" panose="02010600040101010101" pitchFamily="2" charset="-122"/>
                </a:rPr>
                <a:t>的假消息检测方法，提升检测模型对</a:t>
              </a:r>
              <a:r>
                <a:rPr kumimoji="1" lang="zh-CN" altLang="en-US" sz="1600" b="1" dirty="0">
                  <a:solidFill>
                    <a:srgbClr val="C00000"/>
                  </a:solidFill>
                  <a:latin typeface="华文楷体" panose="02010600040101010101" pitchFamily="2" charset="-122"/>
                  <a:ea typeface="华文楷体" panose="02010600040101010101" pitchFamily="2" charset="-122"/>
                </a:rPr>
                <a:t>新出现事件</a:t>
              </a:r>
              <a:r>
                <a:rPr kumimoji="1" lang="zh-CN" altLang="en-US" sz="1600" b="1" dirty="0">
                  <a:latin typeface="华文楷体" panose="02010600040101010101" pitchFamily="2" charset="-122"/>
                  <a:ea typeface="华文楷体" panose="02010600040101010101" pitchFamily="2" charset="-122"/>
                </a:rPr>
                <a:t>的检测性能：</a:t>
              </a:r>
              <a:endParaRPr kumimoji="1" lang="zh-CN" altLang="en-US" sz="1600" b="1" dirty="0">
                <a:latin typeface="华文楷体" panose="02010600040101010101" pitchFamily="2" charset="-122"/>
                <a:ea typeface="华文楷体" panose="02010600040101010101" pitchFamily="2" charset="-122"/>
              </a:endParaRPr>
            </a:p>
          </p:txBody>
        </p:sp>
        <p:sp>
          <p:nvSpPr>
            <p:cNvPr id="20" name="Shape 558"/>
            <p:cNvSpPr/>
            <p:nvPr/>
          </p:nvSpPr>
          <p:spPr>
            <a:xfrm>
              <a:off x="566057" y="948530"/>
              <a:ext cx="168218" cy="162018"/>
            </a:xfrm>
            <a:prstGeom prst="rect">
              <a:avLst/>
            </a:prstGeom>
            <a:solidFill>
              <a:srgbClr val="005DA2"/>
            </a:solidFill>
            <a:ln w="12700" cap="flat">
              <a:noFill/>
              <a:miter lim="400000"/>
            </a:ln>
            <a:effectLst/>
          </p:spPr>
          <p:txBody>
            <a:bodyPr wrap="square" lIns="28575" tIns="28575" rIns="28575" bIns="28575" numCol="1" anchor="ctr">
              <a:noAutofit/>
            </a:bodyPr>
            <a:lstStyle/>
            <a:p>
              <a:pPr>
                <a:spcBef>
                  <a:spcPts val="2530"/>
                </a:spcBef>
                <a:defRPr sz="2500">
                  <a:latin typeface="Aller Light"/>
                  <a:ea typeface="Aller Light"/>
                  <a:cs typeface="Aller Light"/>
                  <a:sym typeface="Aller Light"/>
                </a:defRPr>
              </a:pPr>
              <a:endParaRPr sz="1875" dirty="0">
                <a:cs typeface="+mn-ea"/>
                <a:sym typeface="+mn-lt"/>
              </a:endParaRPr>
            </a:p>
          </p:txBody>
        </p:sp>
      </p:grpSp>
      <p:pic>
        <p:nvPicPr>
          <p:cNvPr id="3" name="图片 2"/>
          <p:cNvPicPr>
            <a:picLocks noChangeAspect="1"/>
          </p:cNvPicPr>
          <p:nvPr/>
        </p:nvPicPr>
        <p:blipFill>
          <a:blip r:embed="rId3"/>
          <a:stretch>
            <a:fillRect/>
          </a:stretch>
        </p:blipFill>
        <p:spPr>
          <a:xfrm>
            <a:off x="3235019" y="1627610"/>
            <a:ext cx="2132247" cy="1421498"/>
          </a:xfrm>
          <a:prstGeom prst="rect">
            <a:avLst/>
          </a:prstGeom>
        </p:spPr>
      </p:pic>
      <p:pic>
        <p:nvPicPr>
          <p:cNvPr id="4" name="图片 3"/>
          <p:cNvPicPr>
            <a:picLocks noChangeAspect="1"/>
          </p:cNvPicPr>
          <p:nvPr/>
        </p:nvPicPr>
        <p:blipFill>
          <a:blip r:embed="rId4"/>
          <a:stretch>
            <a:fillRect/>
          </a:stretch>
        </p:blipFill>
        <p:spPr>
          <a:xfrm>
            <a:off x="3255801" y="3160682"/>
            <a:ext cx="2134023" cy="1415333"/>
          </a:xfrm>
          <a:prstGeom prst="rect">
            <a:avLst/>
          </a:prstGeom>
        </p:spPr>
      </p:pic>
      <p:pic>
        <p:nvPicPr>
          <p:cNvPr id="10" name="图片 9"/>
          <p:cNvPicPr>
            <a:picLocks noChangeAspect="1"/>
          </p:cNvPicPr>
          <p:nvPr/>
        </p:nvPicPr>
        <p:blipFill>
          <a:blip r:embed="rId5"/>
          <a:stretch>
            <a:fillRect/>
          </a:stretch>
        </p:blipFill>
        <p:spPr>
          <a:xfrm>
            <a:off x="5749059" y="1539939"/>
            <a:ext cx="2885600" cy="3036076"/>
          </a:xfrm>
          <a:prstGeom prst="rect">
            <a:avLst/>
          </a:prstGeom>
        </p:spPr>
      </p:pic>
      <p:sp>
        <p:nvSpPr>
          <p:cNvPr id="31" name="矩形 30"/>
          <p:cNvSpPr/>
          <p:nvPr/>
        </p:nvSpPr>
        <p:spPr>
          <a:xfrm>
            <a:off x="650011" y="1726292"/>
            <a:ext cx="463463" cy="1224134"/>
          </a:xfrm>
          <a:prstGeom prst="rect">
            <a:avLst/>
          </a:prstGeom>
          <a:solidFill>
            <a:srgbClr val="C000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1" lang="zh-CN" altLang="en-US" sz="135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rPr>
              <a:t>新冠疫情</a:t>
            </a:r>
            <a:endParaRPr kumimoji="1" lang="zh-CN" altLang="en-US" sz="135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endParaRPr>
          </a:p>
        </p:txBody>
      </p:sp>
      <p:sp>
        <p:nvSpPr>
          <p:cNvPr id="32" name="矩形 31"/>
          <p:cNvSpPr/>
          <p:nvPr/>
        </p:nvSpPr>
        <p:spPr>
          <a:xfrm>
            <a:off x="650011" y="3256281"/>
            <a:ext cx="463463" cy="1224134"/>
          </a:xfrm>
          <a:prstGeom prst="rect">
            <a:avLst/>
          </a:prstGeom>
          <a:solidFill>
            <a:srgbClr val="C000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1" lang="zh-CN" altLang="en-US" sz="135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rPr>
              <a:t>德国空难</a:t>
            </a:r>
            <a:endParaRPr kumimoji="1" lang="zh-CN" altLang="en-US" sz="1350" b="1"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 advTm="66797"/>
    </mc:Choice>
    <mc:Fallback>
      <p:transition advTm="6679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0" y="1"/>
            <a:ext cx="9144000" cy="620486"/>
            <a:chOff x="0" y="986971"/>
            <a:chExt cx="12192000" cy="827315"/>
          </a:xfrm>
        </p:grpSpPr>
        <p:sp>
          <p:nvSpPr>
            <p:cNvPr id="35" name="矩形 34"/>
            <p:cNvSpPr/>
            <p:nvPr/>
          </p:nvSpPr>
          <p:spPr>
            <a:xfrm>
              <a:off x="0" y="986972"/>
              <a:ext cx="12192000" cy="827314"/>
            </a:xfrm>
            <a:prstGeom prst="rect">
              <a:avLst/>
            </a:prstGeom>
            <a:solidFill>
              <a:srgbClr val="183881"/>
            </a:solidFill>
            <a:ln w="12700" cap="flat" cmpd="sng" algn="ctr">
              <a:solidFill>
                <a:srgbClr val="4472C4">
                  <a:shade val="50000"/>
                </a:srgbClr>
              </a:solid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37" name="矩形 36"/>
            <p:cNvSpPr/>
            <p:nvPr/>
          </p:nvSpPr>
          <p:spPr>
            <a:xfrm>
              <a:off x="478971" y="986971"/>
              <a:ext cx="87086" cy="667657"/>
            </a:xfrm>
            <a:prstGeom prst="rect">
              <a:avLst/>
            </a:prstGeom>
            <a:gradFill flip="none" rotWithShape="1">
              <a:gsLst>
                <a:gs pos="0">
                  <a:srgbClr val="183881"/>
                </a:gs>
                <a:gs pos="82000">
                  <a:srgbClr val="4472C4">
                    <a:lumMod val="45000"/>
                    <a:lumOff val="55000"/>
                  </a:srgbClr>
                </a:gs>
                <a:gs pos="83000">
                  <a:srgbClr val="4472C4">
                    <a:lumMod val="45000"/>
                    <a:lumOff val="55000"/>
                  </a:srgbClr>
                </a:gs>
                <a:gs pos="100000">
                  <a:srgbClr val="4472C4">
                    <a:lumMod val="30000"/>
                    <a:lumOff val="70000"/>
                  </a:srgbClr>
                </a:gs>
              </a:gsLst>
              <a:lin ang="54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等线" panose="020F0502020204030204"/>
                <a:ea typeface="等线" panose="02010600030101010101" pitchFamily="2" charset="-122"/>
              </a:endParaRPr>
            </a:p>
          </p:txBody>
        </p:sp>
        <p:sp>
          <p:nvSpPr>
            <p:cNvPr id="41" name="文本框 40"/>
            <p:cNvSpPr txBox="1"/>
            <p:nvPr/>
          </p:nvSpPr>
          <p:spPr>
            <a:xfrm>
              <a:off x="754741" y="1069852"/>
              <a:ext cx="10252892" cy="615554"/>
            </a:xfrm>
            <a:prstGeom prst="rect">
              <a:avLst/>
            </a:prstGeom>
            <a:noFill/>
          </p:spPr>
          <p:txBody>
            <a:bodyPr wrap="square" rtlCol="0">
              <a:spAutoFit/>
            </a:bodyPr>
            <a:lstStyle/>
            <a:p>
              <a:pPr>
                <a:defRPr/>
              </a:pPr>
              <a:r>
                <a:rPr lang="zh-CN" altLang="en-US" sz="2400" b="1" dirty="0">
                  <a:solidFill>
                    <a:prstClr val="white"/>
                  </a:solidFill>
                  <a:latin typeface="华文楷体" panose="02010600040101010101" pitchFamily="2" charset="-122"/>
                  <a:ea typeface="华文楷体" panose="02010600040101010101" pitchFamily="2" charset="-122"/>
                </a:rPr>
                <a:t>研究内容</a:t>
              </a:r>
              <a:r>
                <a:rPr lang="en-US" altLang="zh-CN" sz="2400" dirty="0">
                  <a:solidFill>
                    <a:prstClr val="white"/>
                  </a:solidFill>
                  <a:latin typeface="Times New Roman" panose="02020603050405020304" charset="0"/>
                  <a:ea typeface="华文楷体" panose="02010600040101010101" pitchFamily="2" charset="-122"/>
                  <a:cs typeface="Times New Roman" panose="02020603050405020304" charset="0"/>
                </a:rPr>
                <a:t>2</a:t>
              </a:r>
              <a:r>
                <a:rPr lang="zh-CN" altLang="en-US" sz="2400" dirty="0">
                  <a:solidFill>
                    <a:prstClr val="white"/>
                  </a:solidFill>
                  <a:latin typeface="Times New Roman" panose="02020603050405020304" charset="0"/>
                  <a:ea typeface="华文楷体" panose="02010600040101010101" pitchFamily="2" charset="-122"/>
                  <a:cs typeface="Times New Roman" panose="02020603050405020304" charset="0"/>
                </a:rPr>
                <a:t>：基于事件元知识迁移的假消息检测方法</a:t>
              </a:r>
              <a:endParaRPr lang="zh-CN" altLang="en-US" sz="2400" dirty="0">
                <a:solidFill>
                  <a:prstClr val="white"/>
                </a:solidFill>
                <a:latin typeface="Times New Roman" panose="02020603050405020304" charset="0"/>
                <a:ea typeface="华文楷体" panose="02010600040101010101" pitchFamily="2" charset="-122"/>
                <a:cs typeface="Times New Roman" panose="02020603050405020304" charset="0"/>
              </a:endParaRPr>
            </a:p>
          </p:txBody>
        </p:sp>
      </p:grpSp>
      <p:grpSp>
        <p:nvGrpSpPr>
          <p:cNvPr id="16" name="组合 15"/>
          <p:cNvGrpSpPr/>
          <p:nvPr/>
        </p:nvGrpSpPr>
        <p:grpSpPr>
          <a:xfrm>
            <a:off x="391885" y="1751008"/>
            <a:ext cx="1530473" cy="369332"/>
            <a:chOff x="3502855" y="2661242"/>
            <a:chExt cx="2904251" cy="492442"/>
          </a:xfrm>
        </p:grpSpPr>
        <p:sp>
          <p:nvSpPr>
            <p:cNvPr id="17" name="文本框 16"/>
            <p:cNvSpPr txBox="1"/>
            <p:nvPr/>
          </p:nvSpPr>
          <p:spPr>
            <a:xfrm>
              <a:off x="3653309" y="2661242"/>
              <a:ext cx="2753797" cy="492442"/>
            </a:xfrm>
            <a:prstGeom prst="rect">
              <a:avLst/>
            </a:prstGeom>
            <a:noFill/>
          </p:spPr>
          <p:txBody>
            <a:bodyPr wrap="square">
              <a:spAutoFit/>
            </a:bodyPr>
            <a:lstStyle/>
            <a:p>
              <a:r>
                <a:rPr lang="zh-CN" altLang="en-US" sz="1800" b="1" dirty="0">
                  <a:solidFill>
                    <a:srgbClr val="183881"/>
                  </a:solidFill>
                  <a:latin typeface="华文楷体" panose="02010600040101010101" pitchFamily="2" charset="-122"/>
                  <a:ea typeface="华文楷体" panose="02010600040101010101" pitchFamily="2" charset="-122"/>
                  <a:cs typeface="+mn-ea"/>
                  <a:sym typeface="+mn-lt"/>
                </a:rPr>
                <a:t>研究难点：</a:t>
              </a:r>
              <a:endParaRPr lang="zh-CN" altLang="en-US" sz="1800" b="1" dirty="0">
                <a:solidFill>
                  <a:srgbClr val="183881"/>
                </a:solidFill>
                <a:latin typeface="华文楷体" panose="02010600040101010101" pitchFamily="2" charset="-122"/>
                <a:ea typeface="华文楷体" panose="02010600040101010101" pitchFamily="2" charset="-122"/>
                <a:cs typeface="+mn-ea"/>
                <a:sym typeface="+mn-lt"/>
              </a:endParaRPr>
            </a:p>
          </p:txBody>
        </p:sp>
        <p:sp>
          <p:nvSpPr>
            <p:cNvPr id="19" name="平行四边形 18"/>
            <p:cNvSpPr/>
            <p:nvPr/>
          </p:nvSpPr>
          <p:spPr>
            <a:xfrm>
              <a:off x="3502855" y="2754799"/>
              <a:ext cx="108000" cy="323999"/>
            </a:xfrm>
            <a:prstGeom prst="parallelogram">
              <a:avLst/>
            </a:prstGeom>
            <a:solidFill>
              <a:srgbClr val="183881"/>
            </a:solidFill>
            <a:ln>
              <a:solidFill>
                <a:srgbClr val="18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mc:AlternateContent xmlns:mc="http://schemas.openxmlformats.org/markup-compatibility/2006">
        <mc:Choice xmlns:a14="http://schemas.microsoft.com/office/drawing/2010/main" Requires="a14">
          <p:sp>
            <p:nvSpPr>
              <p:cNvPr id="60" name="文本框 59"/>
              <p:cNvSpPr txBox="1"/>
              <p:nvPr/>
            </p:nvSpPr>
            <p:spPr>
              <a:xfrm>
                <a:off x="295361" y="829744"/>
                <a:ext cx="8553278" cy="720967"/>
              </a:xfrm>
              <a:prstGeom prst="rect">
                <a:avLst/>
              </a:prstGeom>
              <a:noFill/>
            </p:spPr>
            <p:txBody>
              <a:bodyPr wrap="square" rtlCol="0">
                <a:spAutoFit/>
              </a:bodyPr>
              <a:lstStyle/>
              <a:p>
                <a:pPr algn="just">
                  <a:buClr>
                    <a:srgbClr val="0070C0"/>
                  </a:buClr>
                </a:pPr>
                <a:r>
                  <a:rPr kumimoji="1" lang="zh-CN" altLang="en-US" sz="1600" b="1" dirty="0">
                    <a:latin typeface="华文楷体" panose="02010600040101010101" pitchFamily="2" charset="-122"/>
                    <a:ea typeface="华文楷体" panose="02010600040101010101" pitchFamily="2" charset="-122"/>
                  </a:rPr>
                  <a:t>给定有标签源事件数据</a:t>
                </a:r>
                <a14:m>
                  <m:oMath xmlns:m="http://schemas.openxmlformats.org/officeDocument/2006/math">
                    <m:sSub>
                      <m:sSubPr>
                        <m:ctrlPr>
                          <a:rPr kumimoji="1" lang="en-US" altLang="zh-CN" sz="1600" i="1" smtClean="0">
                            <a:latin typeface="Cambria Math" panose="02040503050406030204" pitchFamily="18" charset="0"/>
                            <a:ea typeface="华文楷体" panose="02010600040101010101" pitchFamily="2" charset="-122"/>
                          </a:rPr>
                        </m:ctrlPr>
                      </m:sSubPr>
                      <m:e>
                        <m:r>
                          <a:rPr kumimoji="1" lang="en-US" altLang="zh-CN" sz="1600" b="0" i="1" smtClean="0">
                            <a:latin typeface="Cambria Math" panose="02040503050406030204" pitchFamily="18" charset="0"/>
                            <a:ea typeface="Cambria Math" panose="02040503050406030204" pitchFamily="18" charset="0"/>
                          </a:rPr>
                          <m:t>𝔻</m:t>
                        </m:r>
                      </m:e>
                      <m:sub>
                        <m:r>
                          <a:rPr kumimoji="1" lang="en-US" altLang="zh-CN" sz="1600" b="0" i="1" smtClean="0">
                            <a:latin typeface="Cambria Math" panose="02040503050406030204" pitchFamily="18" charset="0"/>
                            <a:ea typeface="华文楷体" panose="02010600040101010101" pitchFamily="2" charset="-122"/>
                          </a:rPr>
                          <m:t>𝑠</m:t>
                        </m:r>
                      </m:sub>
                    </m:sSub>
                    <m:r>
                      <a:rPr kumimoji="1" lang="en-US" altLang="zh-CN" sz="1600" b="0" i="1" smtClean="0">
                        <a:latin typeface="Cambria Math" panose="02040503050406030204" pitchFamily="18" charset="0"/>
                        <a:ea typeface="华文楷体" panose="02010600040101010101" pitchFamily="2" charset="-122"/>
                      </a:rPr>
                      <m:t>=</m:t>
                    </m:r>
                    <m:sSubSup>
                      <m:sSubSupPr>
                        <m:ctrlPr>
                          <a:rPr kumimoji="1" lang="en-US" altLang="zh-CN" sz="1600" i="1" smtClean="0">
                            <a:latin typeface="Cambria Math" panose="02040503050406030204" pitchFamily="18" charset="0"/>
                            <a:ea typeface="华文楷体" panose="02010600040101010101" pitchFamily="2" charset="-122"/>
                          </a:rPr>
                        </m:ctrlPr>
                      </m:sSubSupPr>
                      <m:e>
                        <m:d>
                          <m:dPr>
                            <m:begChr m:val="{"/>
                            <m:endChr m:val="}"/>
                            <m:ctrlPr>
                              <a:rPr kumimoji="1" lang="en-US" altLang="zh-CN" sz="1600" i="1" smtClean="0">
                                <a:latin typeface="Cambria Math" panose="02040503050406030204" pitchFamily="18" charset="0"/>
                                <a:ea typeface="华文楷体" panose="02010600040101010101" pitchFamily="2" charset="-122"/>
                              </a:rPr>
                            </m:ctrlPr>
                          </m:dPr>
                          <m:e>
                            <m:d>
                              <m:dPr>
                                <m:ctrlPr>
                                  <a:rPr kumimoji="1" lang="en-US" altLang="zh-CN" sz="1600" i="1" smtClean="0">
                                    <a:latin typeface="Cambria Math" panose="02040503050406030204" pitchFamily="18" charset="0"/>
                                    <a:ea typeface="华文楷体" panose="02010600040101010101" pitchFamily="2" charset="-122"/>
                                  </a:rPr>
                                </m:ctrlPr>
                              </m:dPr>
                              <m:e>
                                <m:sSubSup>
                                  <m:sSubSupPr>
                                    <m:ctrlPr>
                                      <a:rPr kumimoji="1" lang="en-US" altLang="zh-CN" sz="1600" i="1" smtClean="0">
                                        <a:latin typeface="Cambria Math" panose="02040503050406030204" pitchFamily="18" charset="0"/>
                                        <a:ea typeface="华文楷体" panose="02010600040101010101" pitchFamily="2" charset="-122"/>
                                      </a:rPr>
                                    </m:ctrlPr>
                                  </m:sSubSupPr>
                                  <m:e>
                                    <m:r>
                                      <a:rPr kumimoji="1" lang="en-US" altLang="zh-CN" sz="1600" b="0" i="1" smtClean="0">
                                        <a:latin typeface="Cambria Math" panose="02040503050406030204" pitchFamily="18" charset="0"/>
                                        <a:ea typeface="华文楷体" panose="02010600040101010101" pitchFamily="2" charset="-122"/>
                                      </a:rPr>
                                      <m:t>𝑥</m:t>
                                    </m:r>
                                  </m:e>
                                  <m:sub>
                                    <m:r>
                                      <a:rPr kumimoji="1" lang="en-US" altLang="zh-CN" sz="1600" b="0" i="1" smtClean="0">
                                        <a:latin typeface="Cambria Math" panose="02040503050406030204" pitchFamily="18" charset="0"/>
                                        <a:ea typeface="华文楷体" panose="02010600040101010101" pitchFamily="2" charset="-122"/>
                                      </a:rPr>
                                      <m:t>𝑖</m:t>
                                    </m:r>
                                  </m:sub>
                                  <m:sup>
                                    <m:r>
                                      <a:rPr kumimoji="1" lang="en-US" altLang="zh-CN" sz="1600" b="0" i="1" smtClean="0">
                                        <a:latin typeface="Cambria Math" panose="02040503050406030204" pitchFamily="18" charset="0"/>
                                        <a:ea typeface="华文楷体" panose="02010600040101010101" pitchFamily="2" charset="-122"/>
                                      </a:rPr>
                                      <m:t>𝑠</m:t>
                                    </m:r>
                                  </m:sup>
                                </m:sSubSup>
                                <m:r>
                                  <a:rPr kumimoji="1" lang="en-US" altLang="zh-CN" sz="1600" b="0" i="1" smtClean="0">
                                    <a:latin typeface="Cambria Math" panose="02040503050406030204" pitchFamily="18" charset="0"/>
                                    <a:ea typeface="华文楷体" panose="02010600040101010101" pitchFamily="2" charset="-122"/>
                                  </a:rPr>
                                  <m:t>,</m:t>
                                </m:r>
                                <m:sSubSup>
                                  <m:sSubSupPr>
                                    <m:ctrlPr>
                                      <a:rPr kumimoji="1" lang="en-US" altLang="zh-CN" sz="1600" i="1" smtClean="0">
                                        <a:latin typeface="Cambria Math" panose="02040503050406030204" pitchFamily="18" charset="0"/>
                                        <a:ea typeface="华文楷体" panose="02010600040101010101" pitchFamily="2" charset="-122"/>
                                      </a:rPr>
                                    </m:ctrlPr>
                                  </m:sSubSupPr>
                                  <m:e>
                                    <m:r>
                                      <a:rPr kumimoji="1" lang="en-US" altLang="zh-CN" sz="1600" b="0" i="1" smtClean="0">
                                        <a:latin typeface="Cambria Math" panose="02040503050406030204" pitchFamily="18" charset="0"/>
                                        <a:ea typeface="华文楷体" panose="02010600040101010101" pitchFamily="2" charset="-122"/>
                                      </a:rPr>
                                      <m:t>𝑦</m:t>
                                    </m:r>
                                  </m:e>
                                  <m:sub>
                                    <m:r>
                                      <a:rPr kumimoji="1" lang="en-US" altLang="zh-CN" sz="1600" b="0" i="1" smtClean="0">
                                        <a:latin typeface="Cambria Math" panose="02040503050406030204" pitchFamily="18" charset="0"/>
                                        <a:ea typeface="华文楷体" panose="02010600040101010101" pitchFamily="2" charset="-122"/>
                                      </a:rPr>
                                      <m:t>𝑖</m:t>
                                    </m:r>
                                  </m:sub>
                                  <m:sup>
                                    <m:r>
                                      <a:rPr kumimoji="1" lang="en-US" altLang="zh-CN" sz="1600" b="0" i="1" smtClean="0">
                                        <a:latin typeface="Cambria Math" panose="02040503050406030204" pitchFamily="18" charset="0"/>
                                        <a:ea typeface="华文楷体" panose="02010600040101010101" pitchFamily="2" charset="-122"/>
                                      </a:rPr>
                                      <m:t>𝑠</m:t>
                                    </m:r>
                                  </m:sup>
                                </m:sSubSup>
                              </m:e>
                            </m:d>
                          </m:e>
                        </m:d>
                      </m:e>
                      <m:sub>
                        <m:r>
                          <a:rPr kumimoji="1" lang="en-US" altLang="zh-CN" sz="1600" b="0" i="1" smtClean="0">
                            <a:latin typeface="Cambria Math" panose="02040503050406030204" pitchFamily="18" charset="0"/>
                            <a:ea typeface="华文楷体" panose="02010600040101010101" pitchFamily="2" charset="-122"/>
                          </a:rPr>
                          <m:t>𝑖</m:t>
                        </m:r>
                        <m:r>
                          <a:rPr kumimoji="1" lang="en-US" altLang="zh-CN" sz="1600" b="0" i="1" smtClean="0">
                            <a:latin typeface="Cambria Math" panose="02040503050406030204" pitchFamily="18" charset="0"/>
                            <a:ea typeface="华文楷体" panose="02010600040101010101" pitchFamily="2" charset="-122"/>
                          </a:rPr>
                          <m:t>=</m:t>
                        </m:r>
                        <m:r>
                          <a:rPr kumimoji="1" lang="en-US" altLang="zh-CN" sz="1600" b="0" i="1" smtClean="0">
                            <a:latin typeface="Cambria Math" panose="02040503050406030204" pitchFamily="18" charset="0"/>
                            <a:ea typeface="华文楷体" panose="02010600040101010101" pitchFamily="2" charset="-122"/>
                          </a:rPr>
                          <m:t>1</m:t>
                        </m:r>
                      </m:sub>
                      <m:sup>
                        <m:sSub>
                          <m:sSubPr>
                            <m:ctrlPr>
                              <a:rPr kumimoji="1" lang="en-US" altLang="zh-CN" sz="1600" i="1" smtClean="0">
                                <a:latin typeface="Cambria Math" panose="02040503050406030204" pitchFamily="18" charset="0"/>
                                <a:ea typeface="华文楷体" panose="02010600040101010101" pitchFamily="2" charset="-122"/>
                              </a:rPr>
                            </m:ctrlPr>
                          </m:sSubPr>
                          <m:e>
                            <m:r>
                              <a:rPr kumimoji="1" lang="en-US" altLang="zh-CN" sz="1600" b="0" i="1" smtClean="0">
                                <a:latin typeface="Cambria Math" panose="02040503050406030204" pitchFamily="18" charset="0"/>
                                <a:ea typeface="华文楷体" panose="02010600040101010101" pitchFamily="2" charset="-122"/>
                              </a:rPr>
                              <m:t>𝑛</m:t>
                            </m:r>
                          </m:e>
                          <m:sub>
                            <m:r>
                              <a:rPr kumimoji="1" lang="en-US" altLang="zh-CN" sz="1600" b="0" i="1" smtClean="0">
                                <a:latin typeface="Cambria Math" panose="02040503050406030204" pitchFamily="18" charset="0"/>
                                <a:ea typeface="华文楷体" panose="02010600040101010101" pitchFamily="2" charset="-122"/>
                              </a:rPr>
                              <m:t>𝑠</m:t>
                            </m:r>
                          </m:sub>
                        </m:sSub>
                      </m:sup>
                    </m:sSubSup>
                  </m:oMath>
                </a14:m>
                <a:r>
                  <a:rPr kumimoji="1" lang="zh-CN" altLang="en-US" sz="1600" b="1" dirty="0">
                    <a:latin typeface="华文楷体" panose="02010600040101010101" pitchFamily="2" charset="-122"/>
                    <a:ea typeface="华文楷体" panose="02010600040101010101" pitchFamily="2" charset="-122"/>
                  </a:rPr>
                  <a:t>和无标签目标事件数据</a:t>
                </a:r>
                <a14:m>
                  <m:oMath xmlns:m="http://schemas.openxmlformats.org/officeDocument/2006/math">
                    <m:sSub>
                      <m:sSubPr>
                        <m:ctrlPr>
                          <a:rPr kumimoji="1" lang="en-US" altLang="zh-CN" sz="1600" i="1" smtClean="0">
                            <a:latin typeface="Cambria Math" panose="02040503050406030204" pitchFamily="18" charset="0"/>
                            <a:ea typeface="华文楷体" panose="02010600040101010101" pitchFamily="2" charset="-122"/>
                          </a:rPr>
                        </m:ctrlPr>
                      </m:sSubPr>
                      <m:e>
                        <m:r>
                          <a:rPr kumimoji="1" lang="en-US" altLang="zh-CN" sz="1600" b="0" i="1" smtClean="0">
                            <a:latin typeface="Cambria Math" panose="02040503050406030204" pitchFamily="18" charset="0"/>
                            <a:ea typeface="Cambria Math" panose="02040503050406030204" pitchFamily="18" charset="0"/>
                          </a:rPr>
                          <m:t>𝔻</m:t>
                        </m:r>
                      </m:e>
                      <m:sub>
                        <m:r>
                          <a:rPr kumimoji="1" lang="en-US" altLang="zh-CN" sz="1600" b="0" i="1" smtClean="0">
                            <a:latin typeface="Cambria Math" panose="02040503050406030204" pitchFamily="18" charset="0"/>
                            <a:ea typeface="华文楷体" panose="02010600040101010101" pitchFamily="2" charset="-122"/>
                          </a:rPr>
                          <m:t>𝑡</m:t>
                        </m:r>
                      </m:sub>
                    </m:sSub>
                    <m:r>
                      <a:rPr kumimoji="1" lang="en-US" altLang="zh-CN" sz="1600" b="0" i="1" smtClean="0">
                        <a:latin typeface="Cambria Math" panose="02040503050406030204" pitchFamily="18" charset="0"/>
                        <a:ea typeface="华文楷体" panose="02010600040101010101" pitchFamily="2" charset="-122"/>
                      </a:rPr>
                      <m:t>=</m:t>
                    </m:r>
                    <m:sSubSup>
                      <m:sSubSupPr>
                        <m:ctrlPr>
                          <a:rPr kumimoji="1" lang="en-US" altLang="zh-CN" sz="1600" i="1" smtClean="0">
                            <a:latin typeface="Cambria Math" panose="02040503050406030204" pitchFamily="18" charset="0"/>
                            <a:ea typeface="华文楷体" panose="02010600040101010101" pitchFamily="2" charset="-122"/>
                          </a:rPr>
                        </m:ctrlPr>
                      </m:sSubSupPr>
                      <m:e>
                        <m:d>
                          <m:dPr>
                            <m:ctrlPr>
                              <a:rPr kumimoji="1" lang="en-US" altLang="zh-CN" sz="1600" i="1" smtClean="0">
                                <a:latin typeface="Cambria Math" panose="02040503050406030204" pitchFamily="18" charset="0"/>
                                <a:ea typeface="华文楷体" panose="02010600040101010101" pitchFamily="2" charset="-122"/>
                              </a:rPr>
                            </m:ctrlPr>
                          </m:dPr>
                          <m:e>
                            <m:sSubSup>
                              <m:sSubSupPr>
                                <m:ctrlPr>
                                  <a:rPr kumimoji="1" lang="en-US" altLang="zh-CN" sz="1600" i="1" smtClean="0">
                                    <a:latin typeface="Cambria Math" panose="02040503050406030204" pitchFamily="18" charset="0"/>
                                    <a:ea typeface="华文楷体" panose="02010600040101010101" pitchFamily="2" charset="-122"/>
                                  </a:rPr>
                                </m:ctrlPr>
                              </m:sSubSupPr>
                              <m:e>
                                <m:r>
                                  <a:rPr kumimoji="1" lang="en-US" altLang="zh-CN" sz="1600" b="0" i="1" smtClean="0">
                                    <a:latin typeface="Cambria Math" panose="02040503050406030204" pitchFamily="18" charset="0"/>
                                    <a:ea typeface="华文楷体" panose="02010600040101010101" pitchFamily="2" charset="-122"/>
                                  </a:rPr>
                                  <m:t>𝑥</m:t>
                                </m:r>
                              </m:e>
                              <m:sub>
                                <m:r>
                                  <a:rPr kumimoji="1" lang="en-US" altLang="zh-CN" sz="1600" b="0" i="1" smtClean="0">
                                    <a:latin typeface="Cambria Math" panose="02040503050406030204" pitchFamily="18" charset="0"/>
                                    <a:ea typeface="华文楷体" panose="02010600040101010101" pitchFamily="2" charset="-122"/>
                                  </a:rPr>
                                  <m:t>𝑗</m:t>
                                </m:r>
                              </m:sub>
                              <m:sup>
                                <m:r>
                                  <a:rPr kumimoji="1" lang="en-US" altLang="zh-CN" sz="1600" b="0" i="1" smtClean="0">
                                    <a:latin typeface="Cambria Math" panose="02040503050406030204" pitchFamily="18" charset="0"/>
                                    <a:ea typeface="华文楷体" panose="02010600040101010101" pitchFamily="2" charset="-122"/>
                                  </a:rPr>
                                  <m:t>𝑡</m:t>
                                </m:r>
                              </m:sup>
                            </m:sSubSup>
                          </m:e>
                        </m:d>
                      </m:e>
                      <m:sub>
                        <m:r>
                          <a:rPr kumimoji="1" lang="en-US" altLang="zh-CN" sz="1600" b="0" i="1" smtClean="0">
                            <a:latin typeface="Cambria Math" panose="02040503050406030204" pitchFamily="18" charset="0"/>
                            <a:ea typeface="华文楷体" panose="02010600040101010101" pitchFamily="2" charset="-122"/>
                          </a:rPr>
                          <m:t>𝑗</m:t>
                        </m:r>
                        <m:r>
                          <a:rPr kumimoji="1" lang="en-US" altLang="zh-CN" sz="1600" b="0" i="1" smtClean="0">
                            <a:latin typeface="Cambria Math" panose="02040503050406030204" pitchFamily="18" charset="0"/>
                            <a:ea typeface="华文楷体" panose="02010600040101010101" pitchFamily="2" charset="-122"/>
                          </a:rPr>
                          <m:t>=</m:t>
                        </m:r>
                        <m:r>
                          <a:rPr kumimoji="1" lang="en-US" altLang="zh-CN" sz="1600" b="0" i="1" smtClean="0">
                            <a:latin typeface="Cambria Math" panose="02040503050406030204" pitchFamily="18" charset="0"/>
                            <a:ea typeface="华文楷体" panose="02010600040101010101" pitchFamily="2" charset="-122"/>
                          </a:rPr>
                          <m:t>1</m:t>
                        </m:r>
                      </m:sub>
                      <m:sup>
                        <m:sSub>
                          <m:sSubPr>
                            <m:ctrlPr>
                              <a:rPr kumimoji="1" lang="en-US" altLang="zh-CN" sz="1600" i="1" smtClean="0">
                                <a:latin typeface="Cambria Math" panose="02040503050406030204" pitchFamily="18" charset="0"/>
                                <a:ea typeface="华文楷体" panose="02010600040101010101" pitchFamily="2" charset="-122"/>
                              </a:rPr>
                            </m:ctrlPr>
                          </m:sSubPr>
                          <m:e>
                            <m:r>
                              <a:rPr kumimoji="1" lang="en-US" altLang="zh-CN" sz="1600" b="0" i="1" smtClean="0">
                                <a:latin typeface="Cambria Math" panose="02040503050406030204" pitchFamily="18" charset="0"/>
                                <a:ea typeface="华文楷体" panose="02010600040101010101" pitchFamily="2" charset="-122"/>
                              </a:rPr>
                              <m:t>𝑛</m:t>
                            </m:r>
                          </m:e>
                          <m:sub>
                            <m:r>
                              <a:rPr kumimoji="1" lang="en-US" altLang="zh-CN" sz="1600" b="0" i="1" smtClean="0">
                                <a:latin typeface="Cambria Math" panose="02040503050406030204" pitchFamily="18" charset="0"/>
                                <a:ea typeface="华文楷体" panose="02010600040101010101" pitchFamily="2" charset="-122"/>
                              </a:rPr>
                              <m:t>𝑡</m:t>
                            </m:r>
                          </m:sub>
                        </m:sSub>
                      </m:sup>
                    </m:sSubSup>
                  </m:oMath>
                </a14:m>
                <a:r>
                  <a:rPr kumimoji="1" lang="zh-CN" altLang="en-US" sz="1600" b="1" dirty="0">
                    <a:latin typeface="华文楷体" panose="02010600040101010101" pitchFamily="2" charset="-122"/>
                    <a:ea typeface="华文楷体" panose="02010600040101010101" pitchFamily="2" charset="-122"/>
                  </a:rPr>
                  <a:t>，求解模型使得目标损失最小，输出目标事件帖子的真假标签。</a:t>
                </a:r>
                <a:endParaRPr kumimoji="1" lang="zh-CN" altLang="en-US" sz="1600" b="1" dirty="0">
                  <a:latin typeface="华文楷体" panose="02010600040101010101" pitchFamily="2" charset="-122"/>
                  <a:ea typeface="华文楷体" panose="02010600040101010101" pitchFamily="2" charset="-122"/>
                </a:endParaRPr>
              </a:p>
            </p:txBody>
          </p:sp>
        </mc:Choice>
        <mc:Fallback>
          <p:sp>
            <p:nvSpPr>
              <p:cNvPr id="60" name="文本框 59"/>
              <p:cNvSpPr txBox="1">
                <a:spLocks noRot="1" noChangeAspect="1" noMove="1" noResize="1" noEditPoints="1" noAdjustHandles="1" noChangeArrowheads="1" noChangeShapeType="1" noTextEdit="1"/>
              </p:cNvSpPr>
              <p:nvPr/>
            </p:nvSpPr>
            <p:spPr>
              <a:xfrm>
                <a:off x="295361" y="829744"/>
                <a:ext cx="8553278" cy="720967"/>
              </a:xfrm>
              <a:prstGeom prst="rect">
                <a:avLst/>
              </a:prstGeom>
              <a:blipFill rotWithShape="1">
                <a:blip r:embed="rId1"/>
                <a:stretch>
                  <a:fillRect l="-1" t="-60" r="6" b="6"/>
                </a:stretch>
              </a:blipFill>
            </p:spPr>
            <p:txBody>
              <a:bodyPr/>
              <a:lstStyle/>
              <a:p>
                <a:r>
                  <a:rPr lang="zh-CN" altLang="en-US">
                    <a:noFill/>
                  </a:rPr>
                  <a:t> </a:t>
                </a:r>
              </a:p>
            </p:txBody>
          </p:sp>
        </mc:Fallback>
      </mc:AlternateContent>
      <p:sp>
        <p:nvSpPr>
          <p:cNvPr id="10" name="文本框 9"/>
          <p:cNvSpPr txBox="1"/>
          <p:nvPr/>
        </p:nvSpPr>
        <p:spPr>
          <a:xfrm>
            <a:off x="401721" y="2278872"/>
            <a:ext cx="2377164" cy="523220"/>
          </a:xfrm>
          <a:prstGeom prst="rect">
            <a:avLst/>
          </a:prstGeom>
          <a:noFill/>
        </p:spPr>
        <p:txBody>
          <a:bodyPr wrap="square" rtlCol="0">
            <a:spAutoFit/>
          </a:bodyPr>
          <a:lstStyle/>
          <a:p>
            <a:pPr marL="138430" indent="-138430" algn="just">
              <a:buClr>
                <a:srgbClr val="3164CC"/>
              </a:buClr>
              <a:buFont typeface="Arial" panose="020B0604020202020204" pitchFamily="34" charset="0"/>
              <a:buChar char="•"/>
            </a:pPr>
            <a:r>
              <a:rPr kumimoji="1" lang="zh-CN" altLang="en-US" sz="1400" b="1" dirty="0">
                <a:latin typeface="华文楷体" panose="02010600040101010101" pitchFamily="2" charset="-122"/>
                <a:ea typeface="华文楷体" panose="02010600040101010101" pitchFamily="2" charset="-122"/>
              </a:rPr>
              <a:t>如何</a:t>
            </a:r>
            <a:r>
              <a:rPr kumimoji="1" lang="zh-CN" altLang="en-US" sz="1400" b="1" dirty="0">
                <a:solidFill>
                  <a:srgbClr val="C00000"/>
                </a:solidFill>
                <a:latin typeface="华文楷体" panose="02010600040101010101" pitchFamily="2" charset="-122"/>
                <a:ea typeface="华文楷体" panose="02010600040101010101" pitchFamily="2" charset="-122"/>
              </a:rPr>
              <a:t>选择</a:t>
            </a:r>
            <a:r>
              <a:rPr kumimoji="1" lang="zh-CN" altLang="en-US" sz="1400" b="1" dirty="0">
                <a:latin typeface="华文楷体" panose="02010600040101010101" pitchFamily="2" charset="-122"/>
                <a:ea typeface="华文楷体" panose="02010600040101010101" pitchFamily="2" charset="-122"/>
              </a:rPr>
              <a:t>合适的历史事件实现知识迁移</a:t>
            </a:r>
            <a:r>
              <a:rPr kumimoji="1" lang="en-US" altLang="zh-CN" sz="1400" dirty="0">
                <a:latin typeface="Times New Roman" panose="02020603050405020304" charset="0"/>
                <a:ea typeface="华文楷体" panose="02010600040101010101" pitchFamily="2" charset="-122"/>
                <a:cs typeface="Times New Roman" panose="02020603050405020304" charset="0"/>
              </a:rPr>
              <a:t>?</a:t>
            </a:r>
            <a:endParaRPr kumimoji="1" lang="zh-CN" altLang="en-US" sz="1400" dirty="0">
              <a:latin typeface="Times New Roman" panose="02020603050405020304" charset="0"/>
              <a:ea typeface="华文楷体" panose="02010600040101010101" pitchFamily="2" charset="-122"/>
              <a:cs typeface="Times New Roman" panose="02020603050405020304" charset="0"/>
            </a:endParaRPr>
          </a:p>
        </p:txBody>
      </p:sp>
      <p:sp>
        <p:nvSpPr>
          <p:cNvPr id="61" name="文本框 60"/>
          <p:cNvSpPr txBox="1"/>
          <p:nvPr/>
        </p:nvSpPr>
        <p:spPr>
          <a:xfrm>
            <a:off x="401720" y="3138879"/>
            <a:ext cx="2376000" cy="738664"/>
          </a:xfrm>
          <a:prstGeom prst="rect">
            <a:avLst/>
          </a:prstGeom>
          <a:noFill/>
        </p:spPr>
        <p:txBody>
          <a:bodyPr wrap="square" rtlCol="0">
            <a:spAutoFit/>
          </a:bodyPr>
          <a:lstStyle/>
          <a:p>
            <a:pPr marL="138430" indent="-138430" algn="just">
              <a:buClr>
                <a:srgbClr val="3164CC"/>
              </a:buClr>
              <a:buFont typeface="Arial" panose="020B0604020202020204" pitchFamily="34" charset="0"/>
              <a:buChar char="•"/>
            </a:pPr>
            <a:r>
              <a:rPr kumimoji="1" lang="zh-CN" altLang="en-US" sz="1400" b="1" dirty="0">
                <a:latin typeface="华文楷体" panose="02010600040101010101" pitchFamily="2" charset="-122"/>
                <a:ea typeface="华文楷体" panose="02010600040101010101" pitchFamily="2" charset="-122"/>
              </a:rPr>
              <a:t>如何</a:t>
            </a:r>
            <a:r>
              <a:rPr kumimoji="1" lang="zh-CN" altLang="en-US" sz="1400" b="1" dirty="0">
                <a:solidFill>
                  <a:srgbClr val="C00000"/>
                </a:solidFill>
                <a:latin typeface="华文楷体" panose="02010600040101010101" pitchFamily="2" charset="-122"/>
                <a:ea typeface="华文楷体" panose="02010600040101010101" pitchFamily="2" charset="-122"/>
              </a:rPr>
              <a:t>解耦</a:t>
            </a:r>
            <a:r>
              <a:rPr kumimoji="1" lang="zh-CN" altLang="en-US" sz="1400" b="1" dirty="0">
                <a:latin typeface="华文楷体" panose="02010600040101010101" pitchFamily="2" charset="-122"/>
                <a:ea typeface="华文楷体" panose="02010600040101010101" pitchFamily="2" charset="-122"/>
              </a:rPr>
              <a:t>事件元知识和事件独有知识，并尽可能将事件独有知识删除</a:t>
            </a:r>
            <a:r>
              <a:rPr kumimoji="1" lang="en-US" altLang="zh-CN" sz="1400" dirty="0">
                <a:latin typeface="Times New Roman" panose="02020603050405020304" charset="0"/>
                <a:ea typeface="华文楷体" panose="02010600040101010101" pitchFamily="2" charset="-122"/>
                <a:cs typeface="Times New Roman" panose="02020603050405020304" charset="0"/>
              </a:rPr>
              <a:t>?</a:t>
            </a:r>
            <a:endParaRPr kumimoji="1" lang="zh-CN" altLang="en-US" sz="1400" dirty="0">
              <a:latin typeface="Times New Roman" panose="02020603050405020304" charset="0"/>
              <a:ea typeface="华文楷体" panose="02010600040101010101" pitchFamily="2" charset="-122"/>
              <a:cs typeface="Times New Roman" panose="02020603050405020304" charset="0"/>
            </a:endParaRPr>
          </a:p>
        </p:txBody>
      </p:sp>
      <p:sp>
        <p:nvSpPr>
          <p:cNvPr id="62" name="文本框 61"/>
          <p:cNvSpPr txBox="1"/>
          <p:nvPr/>
        </p:nvSpPr>
        <p:spPr>
          <a:xfrm>
            <a:off x="401720" y="3998886"/>
            <a:ext cx="2376000" cy="738664"/>
          </a:xfrm>
          <a:prstGeom prst="rect">
            <a:avLst/>
          </a:prstGeom>
          <a:noFill/>
        </p:spPr>
        <p:txBody>
          <a:bodyPr wrap="square" rtlCol="0">
            <a:spAutoFit/>
          </a:bodyPr>
          <a:lstStyle/>
          <a:p>
            <a:pPr marL="138430" indent="-138430" algn="just">
              <a:buClr>
                <a:srgbClr val="3164CC"/>
              </a:buClr>
              <a:buFont typeface="Arial" panose="020B0604020202020204" pitchFamily="34" charset="0"/>
              <a:buChar char="•"/>
            </a:pPr>
            <a:r>
              <a:rPr kumimoji="1" lang="zh-CN" altLang="en-US" sz="1400" b="1" dirty="0">
                <a:latin typeface="华文楷体" panose="02010600040101010101" pitchFamily="2" charset="-122"/>
                <a:ea typeface="华文楷体" panose="02010600040101010101" pitchFamily="2" charset="-122"/>
              </a:rPr>
              <a:t>如何</a:t>
            </a:r>
            <a:r>
              <a:rPr kumimoji="1" lang="zh-CN" altLang="en-US" sz="1400" b="1" dirty="0">
                <a:solidFill>
                  <a:srgbClr val="C00000"/>
                </a:solidFill>
                <a:latin typeface="华文楷体" panose="02010600040101010101" pitchFamily="2" charset="-122"/>
                <a:ea typeface="华文楷体" panose="02010600040101010101" pitchFamily="2" charset="-122"/>
              </a:rPr>
              <a:t>度量</a:t>
            </a:r>
            <a:r>
              <a:rPr kumimoji="1" lang="zh-CN" altLang="en-US" sz="1400" b="1" dirty="0">
                <a:latin typeface="华文楷体" panose="02010600040101010101" pitchFamily="2" charset="-122"/>
                <a:ea typeface="华文楷体" panose="02010600040101010101" pitchFamily="2" charset="-122"/>
              </a:rPr>
              <a:t>有标签的历史数据对无标签目标事件的重要程度</a:t>
            </a:r>
            <a:r>
              <a:rPr kumimoji="1" lang="en-US" altLang="zh-CN" sz="1400" dirty="0">
                <a:latin typeface="Times New Roman" panose="02020603050405020304" charset="0"/>
                <a:ea typeface="华文楷体" panose="02010600040101010101" pitchFamily="2" charset="-122"/>
                <a:cs typeface="Times New Roman" panose="02020603050405020304" charset="0"/>
              </a:rPr>
              <a:t>?</a:t>
            </a:r>
            <a:endParaRPr kumimoji="1" lang="zh-CN" altLang="en-US" sz="1400" dirty="0">
              <a:latin typeface="Times New Roman" panose="02020603050405020304" charset="0"/>
              <a:ea typeface="华文楷体" panose="02010600040101010101" pitchFamily="2" charset="-122"/>
              <a:cs typeface="Times New Roman" panose="02020603050405020304" charset="0"/>
            </a:endParaRPr>
          </a:p>
        </p:txBody>
      </p:sp>
      <p:sp>
        <p:nvSpPr>
          <p:cNvPr id="63" name="文本框 62"/>
          <p:cNvSpPr txBox="1"/>
          <p:nvPr/>
        </p:nvSpPr>
        <p:spPr>
          <a:xfrm>
            <a:off x="2923186" y="4472271"/>
            <a:ext cx="1884485" cy="323165"/>
          </a:xfrm>
          <a:prstGeom prst="rect">
            <a:avLst/>
          </a:prstGeom>
          <a:noFill/>
        </p:spPr>
        <p:txBody>
          <a:bodyPr wrap="square" rtlCol="0">
            <a:spAutoFit/>
          </a:bodyPr>
          <a:lstStyle/>
          <a:p>
            <a:pPr marL="230505" indent="-230505" algn="just">
              <a:buClr>
                <a:srgbClr val="3164CC"/>
              </a:buClr>
              <a:buFont typeface="Wingdings" panose="05000000000000000000" pitchFamily="2" charset="2"/>
              <a:buChar char="ü"/>
            </a:pPr>
            <a:r>
              <a:rPr kumimoji="1" lang="zh-CN" altLang="en-US" sz="1500" b="1" dirty="0">
                <a:solidFill>
                  <a:srgbClr val="C00000"/>
                </a:solidFill>
                <a:latin typeface="华文楷体" panose="02010600040101010101" pitchFamily="2" charset="-122"/>
                <a:ea typeface="华文楷体" panose="02010600040101010101" pitchFamily="2" charset="-122"/>
              </a:rPr>
              <a:t>相似性度量</a:t>
            </a:r>
            <a:endParaRPr kumimoji="1" lang="en-US" altLang="zh-CN" sz="1500" b="1" dirty="0">
              <a:solidFill>
                <a:srgbClr val="C00000"/>
              </a:solidFill>
              <a:latin typeface="华文楷体" panose="02010600040101010101" pitchFamily="2" charset="-122"/>
              <a:ea typeface="华文楷体" panose="02010600040101010101" pitchFamily="2" charset="-122"/>
            </a:endParaRPr>
          </a:p>
        </p:txBody>
      </p:sp>
      <p:sp>
        <p:nvSpPr>
          <p:cNvPr id="64" name="文本框 63"/>
          <p:cNvSpPr txBox="1"/>
          <p:nvPr/>
        </p:nvSpPr>
        <p:spPr>
          <a:xfrm>
            <a:off x="4819554" y="4472271"/>
            <a:ext cx="1966218" cy="323165"/>
          </a:xfrm>
          <a:prstGeom prst="rect">
            <a:avLst/>
          </a:prstGeom>
          <a:noFill/>
        </p:spPr>
        <p:txBody>
          <a:bodyPr wrap="square" rtlCol="0">
            <a:spAutoFit/>
          </a:bodyPr>
          <a:lstStyle/>
          <a:p>
            <a:pPr marL="230505" indent="-230505" algn="just">
              <a:buClr>
                <a:srgbClr val="3164CC"/>
              </a:buClr>
              <a:buFont typeface="Wingdings" panose="05000000000000000000" pitchFamily="2" charset="2"/>
              <a:buChar char="ü"/>
            </a:pPr>
            <a:r>
              <a:rPr kumimoji="1" lang="zh-CN" altLang="en-US" sz="1500" b="1" dirty="0">
                <a:solidFill>
                  <a:srgbClr val="C00000"/>
                </a:solidFill>
                <a:latin typeface="华文楷体" panose="02010600040101010101" pitchFamily="2" charset="-122"/>
                <a:ea typeface="华文楷体" panose="02010600040101010101" pitchFamily="2" charset="-122"/>
              </a:rPr>
              <a:t>对抗域自适应学习</a:t>
            </a:r>
            <a:endParaRPr kumimoji="1" lang="zh-CN" altLang="en-US" sz="1500" b="1" dirty="0">
              <a:solidFill>
                <a:srgbClr val="C00000"/>
              </a:solidFill>
              <a:latin typeface="Times New Roman" panose="02020603050405020304" charset="0"/>
              <a:ea typeface="华文楷体" panose="02010600040101010101" pitchFamily="2" charset="-122"/>
              <a:cs typeface="Times New Roman" panose="02020603050405020304" charset="0"/>
            </a:endParaRPr>
          </a:p>
        </p:txBody>
      </p:sp>
      <p:sp>
        <p:nvSpPr>
          <p:cNvPr id="65" name="文本框 64"/>
          <p:cNvSpPr txBox="1"/>
          <p:nvPr/>
        </p:nvSpPr>
        <p:spPr>
          <a:xfrm>
            <a:off x="7322375" y="4472271"/>
            <a:ext cx="1526264" cy="323165"/>
          </a:xfrm>
          <a:prstGeom prst="rect">
            <a:avLst/>
          </a:prstGeom>
          <a:noFill/>
        </p:spPr>
        <p:txBody>
          <a:bodyPr wrap="square" rtlCol="0">
            <a:spAutoFit/>
          </a:bodyPr>
          <a:lstStyle/>
          <a:p>
            <a:pPr marL="230505" indent="-230505" algn="just">
              <a:buClr>
                <a:srgbClr val="3164CC"/>
              </a:buClr>
              <a:buFont typeface="Wingdings" panose="05000000000000000000" pitchFamily="2" charset="2"/>
              <a:buChar char="ü"/>
            </a:pPr>
            <a:r>
              <a:rPr kumimoji="1" lang="zh-CN" altLang="en-US" sz="1500" b="1" dirty="0">
                <a:solidFill>
                  <a:srgbClr val="C00000"/>
                </a:solidFill>
                <a:latin typeface="华文楷体" panose="02010600040101010101" pitchFamily="2" charset="-122"/>
                <a:ea typeface="华文楷体" panose="02010600040101010101" pitchFamily="2" charset="-122"/>
              </a:rPr>
              <a:t>样本重加权</a:t>
            </a:r>
            <a:endParaRPr kumimoji="1" lang="zh-CN" altLang="en-US" sz="1500" b="1" dirty="0">
              <a:solidFill>
                <a:srgbClr val="C00000"/>
              </a:solidFill>
              <a:latin typeface="Times New Roman" panose="02020603050405020304" charset="0"/>
              <a:ea typeface="华文楷体" panose="02010600040101010101" pitchFamily="2" charset="-122"/>
              <a:cs typeface="Times New Roman" panose="02020603050405020304" charset="0"/>
            </a:endParaRPr>
          </a:p>
        </p:txBody>
      </p:sp>
      <p:pic>
        <p:nvPicPr>
          <p:cNvPr id="12" name="图片 11"/>
          <p:cNvPicPr>
            <a:picLocks noChangeAspect="1"/>
          </p:cNvPicPr>
          <p:nvPr/>
        </p:nvPicPr>
        <p:blipFill>
          <a:blip r:embed="rId2"/>
          <a:stretch>
            <a:fillRect/>
          </a:stretch>
        </p:blipFill>
        <p:spPr>
          <a:xfrm>
            <a:off x="2853211" y="1821176"/>
            <a:ext cx="5898904" cy="249693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66797"/>
    </mc:Choice>
    <mc:Fallback>
      <p:transition advTm="66797"/>
    </mc:Fallback>
  </mc:AlternateContent>
</p:sld>
</file>

<file path=ppt/tags/tag1.xml><?xml version="1.0" encoding="utf-8"?>
<p:tagLst xmlns:p="http://schemas.openxmlformats.org/presentationml/2006/main">
  <p:tag name="COMMONDATA" val="eyJoZGlkIjoiMThkZjJkZDgzMWQ3ZjcwODk4YjU5MzhmMzkxNTEzZWQifQ=="/>
  <p:tag name="KSO_WPP_MARK_KEY" val="837068f2-96bc-4d5f-bff2-7619ad2c40ad"/>
</p:tagLst>
</file>

<file path=ppt/theme/theme1.xml><?xml version="1.0" encoding="utf-8"?>
<a:theme xmlns:a="http://schemas.openxmlformats.org/drawingml/2006/main" name="1_自定义设计方案">
  <a:themeElements>
    <a:clrScheme name="自定义 326">
      <a:dk1>
        <a:sysClr val="windowText" lastClr="000000"/>
      </a:dk1>
      <a:lt1>
        <a:sysClr val="window" lastClr="FFFFFF"/>
      </a:lt1>
      <a:dk2>
        <a:srgbClr val="44546A"/>
      </a:dk2>
      <a:lt2>
        <a:srgbClr val="E7E6E6"/>
      </a:lt2>
      <a:accent1>
        <a:srgbClr val="C00000"/>
      </a:accent1>
      <a:accent2>
        <a:srgbClr val="A5A5A5"/>
      </a:accent2>
      <a:accent3>
        <a:srgbClr val="C00000"/>
      </a:accent3>
      <a:accent4>
        <a:srgbClr val="A5A5A5"/>
      </a:accent4>
      <a:accent5>
        <a:srgbClr val="C00000"/>
      </a:accent5>
      <a:accent6>
        <a:srgbClr val="A5A5A5"/>
      </a:accent6>
      <a:hlink>
        <a:srgbClr val="C00000"/>
      </a:hlink>
      <a:folHlink>
        <a:srgbClr val="A5A5A5"/>
      </a:folHlink>
    </a:clrScheme>
    <a:fontScheme name="j5sjbjdo">
      <a:majorFont>
        <a:latin typeface=""/>
        <a:ea typeface="字魂59号-创粗黑"/>
        <a:cs typeface=""/>
      </a:majorFont>
      <a:minorFont>
        <a:latin typeface=""/>
        <a:ea typeface="字魂59号-创粗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3270</Words>
  <Application>WPS 演示</Application>
  <PresentationFormat>全屏显示(16:9)</PresentationFormat>
  <Paragraphs>263</Paragraphs>
  <Slides>16</Slides>
  <Notes>16</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16</vt:i4>
      </vt:variant>
    </vt:vector>
  </HeadingPairs>
  <TitlesOfParts>
    <vt:vector size="38" baseType="lpstr">
      <vt:lpstr>Arial</vt:lpstr>
      <vt:lpstr>宋体</vt:lpstr>
      <vt:lpstr>Wingdings</vt:lpstr>
      <vt:lpstr>等线</vt:lpstr>
      <vt:lpstr>等线</vt:lpstr>
      <vt:lpstr>黑体</vt:lpstr>
      <vt:lpstr>HEITI SC MEDIUM</vt:lpstr>
      <vt:lpstr>ksdb</vt:lpstr>
      <vt:lpstr>华文楷体</vt:lpstr>
      <vt:lpstr>U.S. 101</vt:lpstr>
      <vt:lpstr>Roboto</vt:lpstr>
      <vt:lpstr>Times New Roman</vt:lpstr>
      <vt:lpstr>Open Sans Light</vt:lpstr>
      <vt:lpstr>Aller Light</vt:lpstr>
      <vt:lpstr>微软雅黑</vt:lpstr>
      <vt:lpstr>Arial</vt:lpstr>
      <vt:lpstr>阿里巴巴普惠体 M</vt:lpstr>
      <vt:lpstr>Songti SC</vt:lpstr>
      <vt:lpstr>Cambria Math</vt:lpstr>
      <vt:lpstr>Arial Unicode MS</vt:lpstr>
      <vt:lpstr>字魂59号-创粗黑</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qzuser</cp:lastModifiedBy>
  <cp:revision>783</cp:revision>
  <dcterms:created xsi:type="dcterms:W3CDTF">2020-10-20T03:51:00Z</dcterms:created>
  <dcterms:modified xsi:type="dcterms:W3CDTF">2023-02-27T10:59:20Z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2DFC24A5AF784F1686B5EA8FBC8175E1</vt:lpwstr>
  </property>
  <property fmtid="{D5CDD505-2E9C-101B-9397-08002B2CF9AE}" pid="3" name="KSOProductBuildVer">
    <vt:lpwstr>2052-11.1.0.12970</vt:lpwstr>
  </property>
</Properties>
</file>